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61" r:id="rId3"/>
    <p:sldId id="275" r:id="rId4"/>
    <p:sldId id="278" r:id="rId5"/>
    <p:sldId id="279" r:id="rId6"/>
    <p:sldId id="276" r:id="rId7"/>
    <p:sldId id="285" r:id="rId8"/>
    <p:sldId id="284" r:id="rId9"/>
    <p:sldId id="286" r:id="rId10"/>
    <p:sldId id="281" r:id="rId11"/>
    <p:sldId id="288" r:id="rId12"/>
    <p:sldId id="282" r:id="rId13"/>
    <p:sldId id="287" r:id="rId14"/>
    <p:sldId id="289" r:id="rId15"/>
    <p:sldId id="290" r:id="rId16"/>
    <p:sldId id="262" r:id="rId17"/>
    <p:sldId id="277" r:id="rId18"/>
    <p:sldId id="291" r:id="rId19"/>
    <p:sldId id="280" r:id="rId20"/>
    <p:sldId id="259" r:id="rId21"/>
    <p:sldId id="267" r:id="rId22"/>
  </p:sldIdLst>
  <p:sldSz cx="18288000" cy="10287000"/>
  <p:notesSz cx="6858000" cy="9144000"/>
  <p:embeddedFontLst>
    <p:embeddedFont>
      <p:font typeface="Kollektif" panose="020B0604020101010102" pitchFamily="34" charset="77"/>
      <p:regular r:id="rId24"/>
    </p:embeddedFont>
    <p:embeddedFont>
      <p:font typeface="Kollektif Bold" panose="020B0604020101010102" pitchFamily="34" charset="77"/>
      <p:regular r:id="rId25"/>
      <p:bold r:id="rId26"/>
    </p:embeddedFont>
    <p:embeddedFont>
      <p:font typeface="Kollektif Bold Italics" panose="020B0604020101010102" pitchFamily="34" charset="77"/>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4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1067ED-556B-73DA-2071-D3C8117A3D29}" v="370" dt="2025-11-14T20:29:00.979"/>
    <p1510:client id="{2855CB43-BEDD-4542-A20F-D9A7C8888F12}" v="1734" dt="2025-11-15T03:32:30.731"/>
    <p1510:client id="{407B5031-3F82-05F0-3F53-7912446719A9}" v="8" dt="2025-11-14T19:18:22.879"/>
    <p1510:client id="{951EDF18-818E-D4F9-3B8D-8FF8772ABDD3}" v="640" dt="2025-11-14T19:11:59.373"/>
    <p1510:client id="{999A7292-8B82-D1BA-9821-0D90C4D87886}" v="414" dt="2025-11-14T15:55:58.623"/>
    <p1510:client id="{9EDC4AB9-8508-4426-30CE-2B77552FAFA7}" v="1010" dt="2025-11-15T01:49:48.404"/>
    <p1510:client id="{BC6966F7-5FC3-4E68-AABB-909BC2F0393A}" v="2743" dt="2025-11-14T22:39:05.8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603"/>
    <p:restoredTop sz="94703"/>
  </p:normalViewPr>
  <p:slideViewPr>
    <p:cSldViewPr snapToGrid="0">
      <p:cViewPr varScale="1">
        <p:scale>
          <a:sx n="84" d="100"/>
          <a:sy n="84" d="100"/>
        </p:scale>
        <p:origin x="232" y="23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microsoft.com/office/2015/10/relationships/revisionInfo" Target="revisionInfo.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CFAFF4-BA4E-7F46-9958-0A0EFA6A4FAC}" type="datetimeFigureOut">
              <a:rPr lang="en-US" smtClean="0"/>
              <a:t>11/14/25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2CFBA8-6708-3241-98DF-0859180EBCDB}" type="slidenum">
              <a:rPr lang="en-US" smtClean="0"/>
              <a:t>‹#›</a:t>
            </a:fld>
            <a:endParaRPr lang="en-US"/>
          </a:p>
        </p:txBody>
      </p:sp>
    </p:spTree>
    <p:extLst>
      <p:ext uri="{BB962C8B-B14F-4D97-AF65-F5344CB8AC3E}">
        <p14:creationId xmlns:p14="http://schemas.microsoft.com/office/powerpoint/2010/main" val="3062342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Flexibility - variability in job types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Long vs. short</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Interactive vs. non-interactive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I/O-bound vs. compute-bound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Which process (thread) to run, for how long, </a:t>
            </a:r>
            <a:r>
              <a:rPr lang="en-US" sz="1200" b="0" i="0" kern="1200" err="1">
                <a:solidFill>
                  <a:schemeClr val="tx1"/>
                </a:solidFill>
                <a:effectLst/>
                <a:latin typeface="+mn-lt"/>
                <a:ea typeface="+mn-ea"/>
                <a:cs typeface="+mn-cs"/>
              </a:rPr>
              <a:t>etc</a:t>
            </a:r>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Fairness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All users should get access to CPU</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Amount of CPU should be roughly even?</a:t>
            </a:r>
          </a:p>
          <a:p>
            <a:r>
              <a:rPr lang="en-US" sz="1200" b="0" i="0" kern="1200">
                <a:solidFill>
                  <a:schemeClr val="tx1"/>
                </a:solidFill>
                <a:effectLst/>
                <a:latin typeface="+mn-lt"/>
                <a:ea typeface="+mn-ea"/>
                <a:cs typeface="+mn-cs"/>
              </a:rPr>
              <a:t>- no starvation</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no deadlock</a:t>
            </a:r>
          </a:p>
          <a:p>
            <a:endParaRPr lang="en-US" sz="1200" b="0" i="0" kern="1200">
              <a:solidFill>
                <a:schemeClr val="tx1"/>
              </a:solidFill>
              <a:effectLst/>
              <a:latin typeface="+mn-lt"/>
              <a:ea typeface="+mn-ea"/>
              <a:cs typeface="+mn-cs"/>
            </a:endParaRPr>
          </a:p>
          <a:p>
            <a:r>
              <a:rPr lang="en-US" sz="1200" kern="1200">
                <a:solidFill>
                  <a:schemeClr val="tx1"/>
                </a:solidFill>
                <a:effectLst/>
                <a:latin typeface="+mn-lt"/>
                <a:ea typeface="+mn-ea"/>
                <a:cs typeface="+mn-cs"/>
              </a:rPr>
              <a:t>Goals (Performance metrics)</a:t>
            </a:r>
            <a:br>
              <a:rPr lang="en-US">
                <a:effectLst/>
              </a:rPr>
            </a:br>
            <a:r>
              <a:rPr lang="en-US" sz="1200" kern="1200">
                <a:solidFill>
                  <a:schemeClr val="tx1"/>
                </a:solidFill>
                <a:effectLst/>
                <a:latin typeface="+mn-lt"/>
                <a:ea typeface="+mn-ea"/>
                <a:cs typeface="+mn-cs"/>
              </a:rPr>
              <a:t>- Minimize turnaround time</a:t>
            </a:r>
            <a:br>
              <a:rPr lang="en-US">
                <a:effectLst/>
              </a:rPr>
            </a:br>
            <a:r>
              <a:rPr lang="en-US" sz="1200" kern="1200">
                <a:solidFill>
                  <a:schemeClr val="tx1"/>
                </a:solidFill>
                <a:effectLst/>
                <a:latin typeface="+mn-lt"/>
                <a:ea typeface="+mn-ea"/>
                <a:cs typeface="+mn-cs"/>
              </a:rPr>
              <a:t>- avg time to complete a job</a:t>
            </a:r>
            <a:br>
              <a:rPr lang="en-US">
                <a:effectLst/>
              </a:rPr>
            </a:br>
            <a:r>
              <a:rPr lang="en-US" sz="1200" kern="1200">
                <a:solidFill>
                  <a:schemeClr val="tx1"/>
                </a:solidFill>
                <a:effectLst/>
                <a:latin typeface="+mn-lt"/>
                <a:ea typeface="+mn-ea"/>
                <a:cs typeface="+mn-cs"/>
              </a:rPr>
              <a:t>- </a:t>
            </a:r>
            <a:r>
              <a:rPr lang="en-US" sz="1200" kern="1200" err="1">
                <a:solidFill>
                  <a:schemeClr val="tx1"/>
                </a:solidFill>
                <a:effectLst/>
                <a:latin typeface="+mn-lt"/>
                <a:ea typeface="+mn-ea"/>
                <a:cs typeface="+mn-cs"/>
              </a:rPr>
              <a:t>Tturnaround</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Tcompletion</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Tarrival</a:t>
            </a:r>
            <a:br>
              <a:rPr lang="en-US">
                <a:effectLst/>
              </a:rPr>
            </a:br>
            <a:r>
              <a:rPr lang="en-US" sz="1200" kern="1200">
                <a:solidFill>
                  <a:schemeClr val="tx1"/>
                </a:solidFill>
                <a:effectLst/>
                <a:latin typeface="+mn-lt"/>
                <a:ea typeface="+mn-ea"/>
                <a:cs typeface="+mn-cs"/>
              </a:rPr>
              <a:t>- Maximize throughput</a:t>
            </a:r>
            <a:br>
              <a:rPr lang="en-US">
                <a:effectLst/>
              </a:rPr>
            </a:br>
            <a:r>
              <a:rPr lang="en-US" sz="1200" kern="1200">
                <a:solidFill>
                  <a:schemeClr val="tx1"/>
                </a:solidFill>
                <a:effectLst/>
                <a:latin typeface="+mn-lt"/>
                <a:ea typeface="+mn-ea"/>
                <a:cs typeface="+mn-cs"/>
              </a:rPr>
              <a:t>- operations (jobs) per second</a:t>
            </a:r>
            <a:br>
              <a:rPr lang="en-US">
                <a:effectLst/>
              </a:rPr>
            </a:br>
            <a:r>
              <a:rPr lang="en-US" sz="1200" kern="1200">
                <a:solidFill>
                  <a:schemeClr val="tx1"/>
                </a:solidFill>
                <a:effectLst/>
                <a:latin typeface="+mn-lt"/>
                <a:ea typeface="+mn-ea"/>
                <a:cs typeface="+mn-cs"/>
              </a:rPr>
              <a:t>- Minimize overhead of context switches: large</a:t>
            </a:r>
            <a:br>
              <a:rPr lang="en-US">
                <a:effectLst/>
              </a:rPr>
            </a:br>
            <a:r>
              <a:rPr lang="en-US" sz="1200" kern="1200">
                <a:solidFill>
                  <a:schemeClr val="tx1"/>
                </a:solidFill>
                <a:effectLst/>
                <a:latin typeface="+mn-lt"/>
                <a:ea typeface="+mn-ea"/>
                <a:cs typeface="+mn-cs"/>
              </a:rPr>
              <a:t>quanta</a:t>
            </a:r>
            <a:br>
              <a:rPr lang="en-US">
                <a:effectLst/>
              </a:rPr>
            </a:br>
            <a:r>
              <a:rPr lang="en-US" sz="1200" kern="1200">
                <a:solidFill>
                  <a:schemeClr val="tx1"/>
                </a:solidFill>
                <a:effectLst/>
                <a:latin typeface="+mn-lt"/>
                <a:ea typeface="+mn-ea"/>
                <a:cs typeface="+mn-cs"/>
              </a:rPr>
              <a:t>- Efficient utilization (CPU, memory, disk </a:t>
            </a:r>
            <a:r>
              <a:rPr lang="en-US" sz="1200" kern="1200" err="1">
                <a:solidFill>
                  <a:schemeClr val="tx1"/>
                </a:solidFill>
                <a:effectLst/>
                <a:latin typeface="+mn-lt"/>
                <a:ea typeface="+mn-ea"/>
                <a:cs typeface="+mn-cs"/>
              </a:rPr>
              <a:t>etc</a:t>
            </a:r>
            <a:r>
              <a:rPr lang="en-US" sz="1200" kern="1200">
                <a:solidFill>
                  <a:schemeClr val="tx1"/>
                </a:solidFill>
                <a:effectLst/>
                <a:latin typeface="+mn-lt"/>
                <a:ea typeface="+mn-ea"/>
                <a:cs typeface="+mn-cs"/>
              </a:rPr>
              <a:t>)</a:t>
            </a:r>
            <a:endParaRPr lang="en-US">
              <a:effectLst/>
            </a:endParaRPr>
          </a:p>
          <a:p>
            <a:r>
              <a:rPr lang="en-US" sz="1200" b="0" i="0" kern="1200">
                <a:solidFill>
                  <a:schemeClr val="tx1"/>
                </a:solidFill>
                <a:effectLst/>
                <a:latin typeface="+mn-lt"/>
                <a:ea typeface="+mn-ea"/>
                <a:cs typeface="+mn-cs"/>
              </a:rPr>
              <a:t>-Short response time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Tresponse</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Tfirstrun</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Tarrival</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type on a keyboard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Small quanta</a:t>
            </a:r>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72CFBA8-6708-3241-98DF-0859180EBCDB}" type="slidenum">
              <a:rPr lang="en-US" smtClean="0"/>
              <a:t>2</a:t>
            </a:fld>
            <a:endParaRPr lang="en-US"/>
          </a:p>
        </p:txBody>
      </p:sp>
    </p:spTree>
    <p:extLst>
      <p:ext uri="{BB962C8B-B14F-4D97-AF65-F5344CB8AC3E}">
        <p14:creationId xmlns:p14="http://schemas.microsoft.com/office/powerpoint/2010/main" val="38066496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07660C-17A0-530A-BAC3-62ED10926E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9FCD91-03AB-EE79-F019-CC9B062EF7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44D251-FE14-815A-7817-B579C4C2697A}"/>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54634C6B-6998-B5FE-A367-F392BAF11C25}"/>
              </a:ext>
            </a:extLst>
          </p:cNvPr>
          <p:cNvSpPr>
            <a:spLocks noGrp="1"/>
          </p:cNvSpPr>
          <p:nvPr>
            <p:ph type="sldNum" sz="quarter" idx="5"/>
          </p:nvPr>
        </p:nvSpPr>
        <p:spPr/>
        <p:txBody>
          <a:bodyPr/>
          <a:lstStyle/>
          <a:p>
            <a:fld id="{972CFBA8-6708-3241-98DF-0859180EBCDB}" type="slidenum">
              <a:rPr lang="en-US" smtClean="0"/>
              <a:t>11</a:t>
            </a:fld>
            <a:endParaRPr lang="en-US"/>
          </a:p>
        </p:txBody>
      </p:sp>
    </p:spTree>
    <p:extLst>
      <p:ext uri="{BB962C8B-B14F-4D97-AF65-F5344CB8AC3E}">
        <p14:creationId xmlns:p14="http://schemas.microsoft.com/office/powerpoint/2010/main" val="3220401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EB1537-91A5-732B-FB29-28CD72F649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1FE78F-2B74-F899-6C40-2E37F7357E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CA9D15-9A63-174C-31B6-C7B3682D1002}"/>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4093EE18-64A8-EAF2-E14B-072C07BE33DB}"/>
              </a:ext>
            </a:extLst>
          </p:cNvPr>
          <p:cNvSpPr>
            <a:spLocks noGrp="1"/>
          </p:cNvSpPr>
          <p:nvPr>
            <p:ph type="sldNum" sz="quarter" idx="5"/>
          </p:nvPr>
        </p:nvSpPr>
        <p:spPr/>
        <p:txBody>
          <a:bodyPr/>
          <a:lstStyle/>
          <a:p>
            <a:fld id="{972CFBA8-6708-3241-98DF-0859180EBCDB}" type="slidenum">
              <a:rPr lang="en-US" smtClean="0"/>
              <a:t>12</a:t>
            </a:fld>
            <a:endParaRPr lang="en-US"/>
          </a:p>
        </p:txBody>
      </p:sp>
    </p:spTree>
    <p:extLst>
      <p:ext uri="{BB962C8B-B14F-4D97-AF65-F5344CB8AC3E}">
        <p14:creationId xmlns:p14="http://schemas.microsoft.com/office/powerpoint/2010/main" val="2046762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753E3B-E3D1-5789-027C-FA7E544441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5D8821-2F6C-2144-2DFE-0F19915AF8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282945-6F73-1AEA-4D73-A69C0CCDDEC8}"/>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BB02B2E3-ADF0-9F41-8BA9-EB840C328B32}"/>
              </a:ext>
            </a:extLst>
          </p:cNvPr>
          <p:cNvSpPr>
            <a:spLocks noGrp="1"/>
          </p:cNvSpPr>
          <p:nvPr>
            <p:ph type="sldNum" sz="quarter" idx="5"/>
          </p:nvPr>
        </p:nvSpPr>
        <p:spPr/>
        <p:txBody>
          <a:bodyPr/>
          <a:lstStyle/>
          <a:p>
            <a:fld id="{972CFBA8-6708-3241-98DF-0859180EBCDB}" type="slidenum">
              <a:rPr lang="en-US" smtClean="0"/>
              <a:t>13</a:t>
            </a:fld>
            <a:endParaRPr lang="en-US"/>
          </a:p>
        </p:txBody>
      </p:sp>
    </p:spTree>
    <p:extLst>
      <p:ext uri="{BB962C8B-B14F-4D97-AF65-F5344CB8AC3E}">
        <p14:creationId xmlns:p14="http://schemas.microsoft.com/office/powerpoint/2010/main" val="2209236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9EE813-4642-9434-4DC0-781F2DF64E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EF98AA-E1EF-FE67-5968-07E09D07CE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32C9A6-1D2E-7C0F-5C81-5FCE2D18CAB5}"/>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3AA1C4C4-F101-DA20-8656-986275CA5245}"/>
              </a:ext>
            </a:extLst>
          </p:cNvPr>
          <p:cNvSpPr>
            <a:spLocks noGrp="1"/>
          </p:cNvSpPr>
          <p:nvPr>
            <p:ph type="sldNum" sz="quarter" idx="5"/>
          </p:nvPr>
        </p:nvSpPr>
        <p:spPr/>
        <p:txBody>
          <a:bodyPr/>
          <a:lstStyle/>
          <a:p>
            <a:fld id="{972CFBA8-6708-3241-98DF-0859180EBCDB}" type="slidenum">
              <a:rPr lang="en-US" smtClean="0"/>
              <a:t>14</a:t>
            </a:fld>
            <a:endParaRPr lang="en-US"/>
          </a:p>
        </p:txBody>
      </p:sp>
    </p:spTree>
    <p:extLst>
      <p:ext uri="{BB962C8B-B14F-4D97-AF65-F5344CB8AC3E}">
        <p14:creationId xmlns:p14="http://schemas.microsoft.com/office/powerpoint/2010/main" val="1671583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B3E1E-9CA0-68DB-E660-ED6D378B7A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1E508D-AD4B-F06D-E600-39AA83BB3C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E744E4-9470-F772-4DBD-E430B25A71B2}"/>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DBD42EBA-14B1-1BEC-A4EF-9ACD940A69FF}"/>
              </a:ext>
            </a:extLst>
          </p:cNvPr>
          <p:cNvSpPr>
            <a:spLocks noGrp="1"/>
          </p:cNvSpPr>
          <p:nvPr>
            <p:ph type="sldNum" sz="quarter" idx="5"/>
          </p:nvPr>
        </p:nvSpPr>
        <p:spPr/>
        <p:txBody>
          <a:bodyPr/>
          <a:lstStyle/>
          <a:p>
            <a:fld id="{972CFBA8-6708-3241-98DF-0859180EBCDB}" type="slidenum">
              <a:rPr lang="en-US" smtClean="0"/>
              <a:t>15</a:t>
            </a:fld>
            <a:endParaRPr lang="en-US"/>
          </a:p>
        </p:txBody>
      </p:sp>
    </p:spTree>
    <p:extLst>
      <p:ext uri="{BB962C8B-B14F-4D97-AF65-F5344CB8AC3E}">
        <p14:creationId xmlns:p14="http://schemas.microsoft.com/office/powerpoint/2010/main" val="9187079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2CFBA8-6708-3241-98DF-0859180EBCDB}" type="slidenum">
              <a:rPr lang="en-US" smtClean="0"/>
              <a:t>16</a:t>
            </a:fld>
            <a:endParaRPr lang="en-US"/>
          </a:p>
        </p:txBody>
      </p:sp>
    </p:spTree>
    <p:extLst>
      <p:ext uri="{BB962C8B-B14F-4D97-AF65-F5344CB8AC3E}">
        <p14:creationId xmlns:p14="http://schemas.microsoft.com/office/powerpoint/2010/main" val="18396839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262C16-D1AF-DFBA-5214-64F3A8BC09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693291-F1F3-861C-E4BA-0C6980D4F9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148975-857B-E4A9-FF36-315126896DF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982B539-3DF6-AB42-3FBB-6DAF3BC5BE58}"/>
              </a:ext>
            </a:extLst>
          </p:cNvPr>
          <p:cNvSpPr>
            <a:spLocks noGrp="1"/>
          </p:cNvSpPr>
          <p:nvPr>
            <p:ph type="sldNum" sz="quarter" idx="5"/>
          </p:nvPr>
        </p:nvSpPr>
        <p:spPr/>
        <p:txBody>
          <a:bodyPr/>
          <a:lstStyle/>
          <a:p>
            <a:fld id="{972CFBA8-6708-3241-98DF-0859180EBCDB}" type="slidenum">
              <a:rPr lang="en-US" smtClean="0"/>
              <a:t>17</a:t>
            </a:fld>
            <a:endParaRPr lang="en-US"/>
          </a:p>
        </p:txBody>
      </p:sp>
    </p:spTree>
    <p:extLst>
      <p:ext uri="{BB962C8B-B14F-4D97-AF65-F5344CB8AC3E}">
        <p14:creationId xmlns:p14="http://schemas.microsoft.com/office/powerpoint/2010/main" val="926990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5454DD-3F74-B106-2FE6-168EFCC726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180488-4968-6AFE-D547-D73824B555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C84934-9C7F-416F-0538-2245E70C9F70}"/>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AD49A47E-624F-F74B-5B7C-BBE6D3D26FB1}"/>
              </a:ext>
            </a:extLst>
          </p:cNvPr>
          <p:cNvSpPr>
            <a:spLocks noGrp="1"/>
          </p:cNvSpPr>
          <p:nvPr>
            <p:ph type="sldNum" sz="quarter" idx="5"/>
          </p:nvPr>
        </p:nvSpPr>
        <p:spPr/>
        <p:txBody>
          <a:bodyPr/>
          <a:lstStyle/>
          <a:p>
            <a:fld id="{972CFBA8-6708-3241-98DF-0859180EBCDB}" type="slidenum">
              <a:rPr lang="en-US" smtClean="0"/>
              <a:t>3</a:t>
            </a:fld>
            <a:endParaRPr lang="en-US"/>
          </a:p>
        </p:txBody>
      </p:sp>
    </p:spTree>
    <p:extLst>
      <p:ext uri="{BB962C8B-B14F-4D97-AF65-F5344CB8AC3E}">
        <p14:creationId xmlns:p14="http://schemas.microsoft.com/office/powerpoint/2010/main" val="2371365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5E2C45-ACB7-C138-C0EC-A53B766F94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632888-98D8-BB9A-1D4C-826A42C872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319D0D-3682-8CF3-654D-36C91F751F8A}"/>
              </a:ext>
            </a:extLst>
          </p:cNvPr>
          <p:cNvSpPr>
            <a:spLocks noGrp="1"/>
          </p:cNvSpPr>
          <p:nvPr>
            <p:ph type="body" idx="1"/>
          </p:nvPr>
        </p:nvSpPr>
        <p:spPr/>
        <p:txBody>
          <a:bodyPr/>
          <a:lstStyle/>
          <a:p>
            <a:r>
              <a:rPr lang="en-US" sz="1200" b="0" i="0" kern="1200">
                <a:solidFill>
                  <a:schemeClr val="tx1"/>
                </a:solidFill>
                <a:effectLst/>
                <a:latin typeface="+mn-lt"/>
                <a:ea typeface="+mn-ea"/>
                <a:cs typeface="+mn-cs"/>
              </a:rPr>
              <a:t>Flexibility - variability in job types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Long vs. short</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Interactive vs. non-interactive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I/O-bound vs. compute-bound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Which process (thread) to run, for how long, </a:t>
            </a:r>
            <a:r>
              <a:rPr lang="en-US" sz="1200" b="0" i="0" kern="1200" err="1">
                <a:solidFill>
                  <a:schemeClr val="tx1"/>
                </a:solidFill>
                <a:effectLst/>
                <a:latin typeface="+mn-lt"/>
                <a:ea typeface="+mn-ea"/>
                <a:cs typeface="+mn-cs"/>
              </a:rPr>
              <a:t>etc</a:t>
            </a:r>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Fairness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All users should get access to CPU</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Amount of CPU should be roughly even?</a:t>
            </a:r>
          </a:p>
          <a:p>
            <a:r>
              <a:rPr lang="en-US" sz="1200" b="0" i="0" kern="1200">
                <a:solidFill>
                  <a:schemeClr val="tx1"/>
                </a:solidFill>
                <a:effectLst/>
                <a:latin typeface="+mn-lt"/>
                <a:ea typeface="+mn-ea"/>
                <a:cs typeface="+mn-cs"/>
              </a:rPr>
              <a:t>- no starvation</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no deadlock</a:t>
            </a:r>
          </a:p>
          <a:p>
            <a:endParaRPr lang="en-US" sz="1200" b="0" i="0" kern="1200">
              <a:solidFill>
                <a:schemeClr val="tx1"/>
              </a:solidFill>
              <a:effectLst/>
              <a:latin typeface="+mn-lt"/>
              <a:ea typeface="+mn-ea"/>
              <a:cs typeface="+mn-cs"/>
            </a:endParaRPr>
          </a:p>
          <a:p>
            <a:r>
              <a:rPr lang="en-US" sz="1200" kern="1200">
                <a:solidFill>
                  <a:schemeClr val="tx1"/>
                </a:solidFill>
                <a:effectLst/>
                <a:latin typeface="+mn-lt"/>
                <a:ea typeface="+mn-ea"/>
                <a:cs typeface="+mn-cs"/>
              </a:rPr>
              <a:t>Goals (Performance metrics)</a:t>
            </a:r>
            <a:br>
              <a:rPr lang="en-US">
                <a:effectLst/>
              </a:rPr>
            </a:br>
            <a:r>
              <a:rPr lang="en-US" sz="1200" kern="1200">
                <a:solidFill>
                  <a:schemeClr val="tx1"/>
                </a:solidFill>
                <a:effectLst/>
                <a:latin typeface="+mn-lt"/>
                <a:ea typeface="+mn-ea"/>
                <a:cs typeface="+mn-cs"/>
              </a:rPr>
              <a:t>- Minimize turnaround time</a:t>
            </a:r>
            <a:br>
              <a:rPr lang="en-US">
                <a:effectLst/>
              </a:rPr>
            </a:br>
            <a:r>
              <a:rPr lang="en-US" sz="1200" kern="1200">
                <a:solidFill>
                  <a:schemeClr val="tx1"/>
                </a:solidFill>
                <a:effectLst/>
                <a:latin typeface="+mn-lt"/>
                <a:ea typeface="+mn-ea"/>
                <a:cs typeface="+mn-cs"/>
              </a:rPr>
              <a:t>- avg time to complete a job</a:t>
            </a:r>
            <a:br>
              <a:rPr lang="en-US">
                <a:effectLst/>
              </a:rPr>
            </a:br>
            <a:r>
              <a:rPr lang="en-US" sz="1200" kern="1200">
                <a:solidFill>
                  <a:schemeClr val="tx1"/>
                </a:solidFill>
                <a:effectLst/>
                <a:latin typeface="+mn-lt"/>
                <a:ea typeface="+mn-ea"/>
                <a:cs typeface="+mn-cs"/>
              </a:rPr>
              <a:t>- </a:t>
            </a:r>
            <a:r>
              <a:rPr lang="en-US" sz="1200" kern="1200" err="1">
                <a:solidFill>
                  <a:schemeClr val="tx1"/>
                </a:solidFill>
                <a:effectLst/>
                <a:latin typeface="+mn-lt"/>
                <a:ea typeface="+mn-ea"/>
                <a:cs typeface="+mn-cs"/>
              </a:rPr>
              <a:t>Tturnaround</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Tcompletion</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Tarrival</a:t>
            </a:r>
            <a:br>
              <a:rPr lang="en-US">
                <a:effectLst/>
              </a:rPr>
            </a:br>
            <a:r>
              <a:rPr lang="en-US" sz="1200" kern="1200">
                <a:solidFill>
                  <a:schemeClr val="tx1"/>
                </a:solidFill>
                <a:effectLst/>
                <a:latin typeface="+mn-lt"/>
                <a:ea typeface="+mn-ea"/>
                <a:cs typeface="+mn-cs"/>
              </a:rPr>
              <a:t>- Maximize throughput</a:t>
            </a:r>
            <a:br>
              <a:rPr lang="en-US">
                <a:effectLst/>
              </a:rPr>
            </a:br>
            <a:r>
              <a:rPr lang="en-US" sz="1200" kern="1200">
                <a:solidFill>
                  <a:schemeClr val="tx1"/>
                </a:solidFill>
                <a:effectLst/>
                <a:latin typeface="+mn-lt"/>
                <a:ea typeface="+mn-ea"/>
                <a:cs typeface="+mn-cs"/>
              </a:rPr>
              <a:t>- operations (jobs) per second</a:t>
            </a:r>
            <a:br>
              <a:rPr lang="en-US">
                <a:effectLst/>
              </a:rPr>
            </a:br>
            <a:r>
              <a:rPr lang="en-US" sz="1200" kern="1200">
                <a:solidFill>
                  <a:schemeClr val="tx1"/>
                </a:solidFill>
                <a:effectLst/>
                <a:latin typeface="+mn-lt"/>
                <a:ea typeface="+mn-ea"/>
                <a:cs typeface="+mn-cs"/>
              </a:rPr>
              <a:t>- Minimize overhead of context switches: large</a:t>
            </a:r>
            <a:br>
              <a:rPr lang="en-US">
                <a:effectLst/>
              </a:rPr>
            </a:br>
            <a:r>
              <a:rPr lang="en-US" sz="1200" kern="1200">
                <a:solidFill>
                  <a:schemeClr val="tx1"/>
                </a:solidFill>
                <a:effectLst/>
                <a:latin typeface="+mn-lt"/>
                <a:ea typeface="+mn-ea"/>
                <a:cs typeface="+mn-cs"/>
              </a:rPr>
              <a:t>quanta</a:t>
            </a:r>
            <a:br>
              <a:rPr lang="en-US">
                <a:effectLst/>
              </a:rPr>
            </a:br>
            <a:r>
              <a:rPr lang="en-US" sz="1200" kern="1200">
                <a:solidFill>
                  <a:schemeClr val="tx1"/>
                </a:solidFill>
                <a:effectLst/>
                <a:latin typeface="+mn-lt"/>
                <a:ea typeface="+mn-ea"/>
                <a:cs typeface="+mn-cs"/>
              </a:rPr>
              <a:t>- Efficient utilization (CPU, memory, disk </a:t>
            </a:r>
            <a:r>
              <a:rPr lang="en-US" sz="1200" kern="1200" err="1">
                <a:solidFill>
                  <a:schemeClr val="tx1"/>
                </a:solidFill>
                <a:effectLst/>
                <a:latin typeface="+mn-lt"/>
                <a:ea typeface="+mn-ea"/>
                <a:cs typeface="+mn-cs"/>
              </a:rPr>
              <a:t>etc</a:t>
            </a:r>
            <a:r>
              <a:rPr lang="en-US" sz="1200" kern="1200">
                <a:solidFill>
                  <a:schemeClr val="tx1"/>
                </a:solidFill>
                <a:effectLst/>
                <a:latin typeface="+mn-lt"/>
                <a:ea typeface="+mn-ea"/>
                <a:cs typeface="+mn-cs"/>
              </a:rPr>
              <a:t>)</a:t>
            </a:r>
            <a:endParaRPr lang="en-US">
              <a:effectLst/>
            </a:endParaRPr>
          </a:p>
          <a:p>
            <a:r>
              <a:rPr lang="en-US" sz="1200" b="0" i="0" kern="1200">
                <a:solidFill>
                  <a:schemeClr val="tx1"/>
                </a:solidFill>
                <a:effectLst/>
                <a:latin typeface="+mn-lt"/>
                <a:ea typeface="+mn-ea"/>
                <a:cs typeface="+mn-cs"/>
              </a:rPr>
              <a:t>-Short response time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Tresponse</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Tfirstrun</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Tarrival</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type on a keyboard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Small quanta</a:t>
            </a:r>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3B51E3DD-5F0B-8115-6F1F-64959987600A}"/>
              </a:ext>
            </a:extLst>
          </p:cNvPr>
          <p:cNvSpPr>
            <a:spLocks noGrp="1"/>
          </p:cNvSpPr>
          <p:nvPr>
            <p:ph type="sldNum" sz="quarter" idx="5"/>
          </p:nvPr>
        </p:nvSpPr>
        <p:spPr/>
        <p:txBody>
          <a:bodyPr/>
          <a:lstStyle/>
          <a:p>
            <a:fld id="{972CFBA8-6708-3241-98DF-0859180EBCDB}" type="slidenum">
              <a:rPr lang="en-US" smtClean="0"/>
              <a:t>4</a:t>
            </a:fld>
            <a:endParaRPr lang="en-US"/>
          </a:p>
        </p:txBody>
      </p:sp>
    </p:spTree>
    <p:extLst>
      <p:ext uri="{BB962C8B-B14F-4D97-AF65-F5344CB8AC3E}">
        <p14:creationId xmlns:p14="http://schemas.microsoft.com/office/powerpoint/2010/main" val="248466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6EEC70-AEB0-92DB-DF15-99936F40A0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9AF210-D080-FC12-6349-ADD27437B9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E3136E-C124-22CF-C39B-8DA5DE73D749}"/>
              </a:ext>
            </a:extLst>
          </p:cNvPr>
          <p:cNvSpPr>
            <a:spLocks noGrp="1"/>
          </p:cNvSpPr>
          <p:nvPr>
            <p:ph type="body" idx="1"/>
          </p:nvPr>
        </p:nvSpPr>
        <p:spPr/>
        <p:txBody>
          <a:bodyPr/>
          <a:lstStyle/>
          <a:p>
            <a:r>
              <a:rPr lang="en-US" sz="1200" b="0" i="0" kern="1200">
                <a:solidFill>
                  <a:schemeClr val="tx1"/>
                </a:solidFill>
                <a:effectLst/>
                <a:latin typeface="+mn-lt"/>
                <a:ea typeface="+mn-ea"/>
                <a:cs typeface="+mn-cs"/>
              </a:rPr>
              <a:t>Flexibility - variability in job types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Long vs. short</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Interactive vs. non-interactive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I/O-bound vs. compute-bound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Which process (thread) to run, for how long, </a:t>
            </a:r>
            <a:r>
              <a:rPr lang="en-US" sz="1200" b="0" i="0" kern="1200" err="1">
                <a:solidFill>
                  <a:schemeClr val="tx1"/>
                </a:solidFill>
                <a:effectLst/>
                <a:latin typeface="+mn-lt"/>
                <a:ea typeface="+mn-ea"/>
                <a:cs typeface="+mn-cs"/>
              </a:rPr>
              <a:t>etc</a:t>
            </a:r>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Fairness</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All users should get access to CPU</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Amount of CPU should be roughly even?</a:t>
            </a:r>
          </a:p>
          <a:p>
            <a:r>
              <a:rPr lang="en-US" sz="1200" b="0" i="0" kern="1200">
                <a:solidFill>
                  <a:schemeClr val="tx1"/>
                </a:solidFill>
                <a:effectLst/>
                <a:latin typeface="+mn-lt"/>
                <a:ea typeface="+mn-ea"/>
                <a:cs typeface="+mn-cs"/>
              </a:rPr>
              <a:t>- no starvation</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no deadlock</a:t>
            </a:r>
          </a:p>
          <a:p>
            <a:endParaRPr lang="en-US" sz="1200" b="0" i="0" kern="1200">
              <a:solidFill>
                <a:schemeClr val="tx1"/>
              </a:solidFill>
              <a:effectLst/>
              <a:latin typeface="+mn-lt"/>
              <a:ea typeface="+mn-ea"/>
              <a:cs typeface="+mn-cs"/>
            </a:endParaRPr>
          </a:p>
          <a:p>
            <a:r>
              <a:rPr lang="en-US" sz="1200" kern="1200">
                <a:solidFill>
                  <a:schemeClr val="tx1"/>
                </a:solidFill>
                <a:effectLst/>
                <a:latin typeface="+mn-lt"/>
                <a:ea typeface="+mn-ea"/>
                <a:cs typeface="+mn-cs"/>
              </a:rPr>
              <a:t>Goals (Performance metrics)</a:t>
            </a:r>
            <a:br>
              <a:rPr lang="en-US">
                <a:effectLst/>
              </a:rPr>
            </a:br>
            <a:r>
              <a:rPr lang="en-US" sz="1200" kern="1200">
                <a:solidFill>
                  <a:schemeClr val="tx1"/>
                </a:solidFill>
                <a:effectLst/>
                <a:latin typeface="+mn-lt"/>
                <a:ea typeface="+mn-ea"/>
                <a:cs typeface="+mn-cs"/>
              </a:rPr>
              <a:t>- Minimize turnaround time</a:t>
            </a:r>
            <a:br>
              <a:rPr lang="en-US">
                <a:effectLst/>
              </a:rPr>
            </a:br>
            <a:r>
              <a:rPr lang="en-US" sz="1200" kern="1200">
                <a:solidFill>
                  <a:schemeClr val="tx1"/>
                </a:solidFill>
                <a:effectLst/>
                <a:latin typeface="+mn-lt"/>
                <a:ea typeface="+mn-ea"/>
                <a:cs typeface="+mn-cs"/>
              </a:rPr>
              <a:t>- avg time to complete a job</a:t>
            </a:r>
            <a:br>
              <a:rPr lang="en-US">
                <a:effectLst/>
              </a:rPr>
            </a:br>
            <a:r>
              <a:rPr lang="en-US" sz="1200" kern="1200">
                <a:solidFill>
                  <a:schemeClr val="tx1"/>
                </a:solidFill>
                <a:effectLst/>
                <a:latin typeface="+mn-lt"/>
                <a:ea typeface="+mn-ea"/>
                <a:cs typeface="+mn-cs"/>
              </a:rPr>
              <a:t>- </a:t>
            </a:r>
            <a:r>
              <a:rPr lang="en-US" sz="1200" kern="1200" err="1">
                <a:solidFill>
                  <a:schemeClr val="tx1"/>
                </a:solidFill>
                <a:effectLst/>
                <a:latin typeface="+mn-lt"/>
                <a:ea typeface="+mn-ea"/>
                <a:cs typeface="+mn-cs"/>
              </a:rPr>
              <a:t>Tturnaround</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Tcompletion</a:t>
            </a:r>
            <a:r>
              <a:rPr lang="en-US" sz="1200" kern="1200">
                <a:solidFill>
                  <a:schemeClr val="tx1"/>
                </a:solidFill>
                <a:effectLst/>
                <a:latin typeface="+mn-lt"/>
                <a:ea typeface="+mn-ea"/>
                <a:cs typeface="+mn-cs"/>
              </a:rPr>
              <a:t> − </a:t>
            </a:r>
            <a:r>
              <a:rPr lang="en-US" sz="1200" kern="1200" err="1">
                <a:solidFill>
                  <a:schemeClr val="tx1"/>
                </a:solidFill>
                <a:effectLst/>
                <a:latin typeface="+mn-lt"/>
                <a:ea typeface="+mn-ea"/>
                <a:cs typeface="+mn-cs"/>
              </a:rPr>
              <a:t>Tarrival</a:t>
            </a:r>
            <a:br>
              <a:rPr lang="en-US">
                <a:effectLst/>
              </a:rPr>
            </a:br>
            <a:r>
              <a:rPr lang="en-US" sz="1200" kern="1200">
                <a:solidFill>
                  <a:schemeClr val="tx1"/>
                </a:solidFill>
                <a:effectLst/>
                <a:latin typeface="+mn-lt"/>
                <a:ea typeface="+mn-ea"/>
                <a:cs typeface="+mn-cs"/>
              </a:rPr>
              <a:t>- Maximize throughput</a:t>
            </a:r>
            <a:br>
              <a:rPr lang="en-US">
                <a:effectLst/>
              </a:rPr>
            </a:br>
            <a:r>
              <a:rPr lang="en-US" sz="1200" kern="1200">
                <a:solidFill>
                  <a:schemeClr val="tx1"/>
                </a:solidFill>
                <a:effectLst/>
                <a:latin typeface="+mn-lt"/>
                <a:ea typeface="+mn-ea"/>
                <a:cs typeface="+mn-cs"/>
              </a:rPr>
              <a:t>- operations (jobs) per second</a:t>
            </a:r>
            <a:br>
              <a:rPr lang="en-US">
                <a:effectLst/>
              </a:rPr>
            </a:br>
            <a:r>
              <a:rPr lang="en-US" sz="1200" kern="1200">
                <a:solidFill>
                  <a:schemeClr val="tx1"/>
                </a:solidFill>
                <a:effectLst/>
                <a:latin typeface="+mn-lt"/>
                <a:ea typeface="+mn-ea"/>
                <a:cs typeface="+mn-cs"/>
              </a:rPr>
              <a:t>- Minimize overhead of context switches: large</a:t>
            </a:r>
            <a:br>
              <a:rPr lang="en-US">
                <a:effectLst/>
              </a:rPr>
            </a:br>
            <a:r>
              <a:rPr lang="en-US" sz="1200" kern="1200">
                <a:solidFill>
                  <a:schemeClr val="tx1"/>
                </a:solidFill>
                <a:effectLst/>
                <a:latin typeface="+mn-lt"/>
                <a:ea typeface="+mn-ea"/>
                <a:cs typeface="+mn-cs"/>
              </a:rPr>
              <a:t>quanta</a:t>
            </a:r>
            <a:br>
              <a:rPr lang="en-US">
                <a:effectLst/>
              </a:rPr>
            </a:br>
            <a:r>
              <a:rPr lang="en-US" sz="1200" kern="1200">
                <a:solidFill>
                  <a:schemeClr val="tx1"/>
                </a:solidFill>
                <a:effectLst/>
                <a:latin typeface="+mn-lt"/>
                <a:ea typeface="+mn-ea"/>
                <a:cs typeface="+mn-cs"/>
              </a:rPr>
              <a:t>- Efficient utilization (CPU, memory, disk </a:t>
            </a:r>
            <a:r>
              <a:rPr lang="en-US" sz="1200" kern="1200" err="1">
                <a:solidFill>
                  <a:schemeClr val="tx1"/>
                </a:solidFill>
                <a:effectLst/>
                <a:latin typeface="+mn-lt"/>
                <a:ea typeface="+mn-ea"/>
                <a:cs typeface="+mn-cs"/>
              </a:rPr>
              <a:t>etc</a:t>
            </a:r>
            <a:r>
              <a:rPr lang="en-US" sz="1200" kern="1200">
                <a:solidFill>
                  <a:schemeClr val="tx1"/>
                </a:solidFill>
                <a:effectLst/>
                <a:latin typeface="+mn-lt"/>
                <a:ea typeface="+mn-ea"/>
                <a:cs typeface="+mn-cs"/>
              </a:rPr>
              <a:t>)</a:t>
            </a:r>
            <a:endParaRPr lang="en-US">
              <a:effectLst/>
            </a:endParaRPr>
          </a:p>
          <a:p>
            <a:r>
              <a:rPr lang="en-US" sz="1200" b="0" i="0" kern="1200">
                <a:solidFill>
                  <a:schemeClr val="tx1"/>
                </a:solidFill>
                <a:effectLst/>
                <a:latin typeface="+mn-lt"/>
                <a:ea typeface="+mn-ea"/>
                <a:cs typeface="+mn-cs"/>
              </a:rPr>
              <a:t>-Short response time</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Tresponse</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Tfirstrun</a:t>
            </a:r>
            <a:r>
              <a:rPr lang="en-US" sz="1200" b="0" i="0" kern="1200">
                <a:solidFill>
                  <a:schemeClr val="tx1"/>
                </a:solidFill>
                <a:effectLst/>
                <a:latin typeface="+mn-lt"/>
                <a:ea typeface="+mn-ea"/>
                <a:cs typeface="+mn-cs"/>
              </a:rPr>
              <a:t> − </a:t>
            </a:r>
            <a:r>
              <a:rPr lang="en-US" sz="1200" b="0" i="0" kern="1200" err="1">
                <a:solidFill>
                  <a:schemeClr val="tx1"/>
                </a:solidFill>
                <a:effectLst/>
                <a:latin typeface="+mn-lt"/>
                <a:ea typeface="+mn-ea"/>
                <a:cs typeface="+mn-cs"/>
              </a:rPr>
              <a:t>Tarrival</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type on a keyboard</a:t>
            </a: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 Small quanta</a:t>
            </a:r>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C6ABCC57-F135-7B9D-7422-8B083A4F4B54}"/>
              </a:ext>
            </a:extLst>
          </p:cNvPr>
          <p:cNvSpPr>
            <a:spLocks noGrp="1"/>
          </p:cNvSpPr>
          <p:nvPr>
            <p:ph type="sldNum" sz="quarter" idx="5"/>
          </p:nvPr>
        </p:nvSpPr>
        <p:spPr/>
        <p:txBody>
          <a:bodyPr/>
          <a:lstStyle/>
          <a:p>
            <a:fld id="{972CFBA8-6708-3241-98DF-0859180EBCDB}" type="slidenum">
              <a:rPr lang="en-US" smtClean="0"/>
              <a:t>5</a:t>
            </a:fld>
            <a:endParaRPr lang="en-US"/>
          </a:p>
        </p:txBody>
      </p:sp>
    </p:spTree>
    <p:extLst>
      <p:ext uri="{BB962C8B-B14F-4D97-AF65-F5344CB8AC3E}">
        <p14:creationId xmlns:p14="http://schemas.microsoft.com/office/powerpoint/2010/main" val="683987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B73F3-B2AF-2B2A-D356-0185584595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F7C97D-D4DC-359F-D43C-03955F0A9D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087402-9192-0A1F-4F85-E4A8E3ACBC32}"/>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3C0D0272-1E15-4ED3-586F-5FE78BC598AD}"/>
              </a:ext>
            </a:extLst>
          </p:cNvPr>
          <p:cNvSpPr>
            <a:spLocks noGrp="1"/>
          </p:cNvSpPr>
          <p:nvPr>
            <p:ph type="sldNum" sz="quarter" idx="5"/>
          </p:nvPr>
        </p:nvSpPr>
        <p:spPr/>
        <p:txBody>
          <a:bodyPr/>
          <a:lstStyle/>
          <a:p>
            <a:fld id="{972CFBA8-6708-3241-98DF-0859180EBCDB}" type="slidenum">
              <a:rPr lang="en-US" smtClean="0"/>
              <a:t>6</a:t>
            </a:fld>
            <a:endParaRPr lang="en-US"/>
          </a:p>
        </p:txBody>
      </p:sp>
    </p:spTree>
    <p:extLst>
      <p:ext uri="{BB962C8B-B14F-4D97-AF65-F5344CB8AC3E}">
        <p14:creationId xmlns:p14="http://schemas.microsoft.com/office/powerpoint/2010/main" val="4161662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D32A5-73D0-4B1C-DCCF-CA2FD8C3B1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21953B-AB7E-FB63-8C2E-991EB2A217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F36D2F-CA80-83C8-0283-F3EEFB8ED29C}"/>
              </a:ext>
            </a:extLst>
          </p:cNvPr>
          <p:cNvSpPr>
            <a:spLocks noGrp="1"/>
          </p:cNvSpPr>
          <p:nvPr>
            <p:ph type="body" idx="1"/>
          </p:nvPr>
        </p:nvSpPr>
        <p:spPr/>
        <p:txBody>
          <a:bodyPr/>
          <a:lstStyle/>
          <a:p>
            <a:endParaRPr lang="en-US" b="0" i="0" kern="1200">
              <a:solidFill>
                <a:srgbClr val="444444"/>
              </a:solidFill>
              <a:effectLst/>
            </a:endParaRPr>
          </a:p>
          <a:p>
            <a:r>
              <a:rPr lang="en-US"/>
              <a:t>Shortest jobs always go first (short = less CPU time needed)</a:t>
            </a:r>
            <a:br>
              <a:rPr lang="en-US"/>
            </a:br>
            <a:r>
              <a:rPr lang="en-US"/>
              <a:t>- preemptive vs non preemptive</a:t>
            </a:r>
            <a:endParaRPr lang="en-US">
              <a:solidFill>
                <a:srgbClr val="444444"/>
              </a:solidFill>
            </a:endParaRPr>
          </a:p>
          <a:p>
            <a:endParaRPr lang="en-US">
              <a:solidFill>
                <a:srgbClr val="444444"/>
              </a:solidFill>
            </a:endParaRPr>
          </a:p>
          <a:p>
            <a:r>
              <a:rPr lang="en-US"/>
              <a:t>Fairness</a:t>
            </a:r>
            <a:br>
              <a:rPr lang="en-US"/>
            </a:br>
            <a:r>
              <a:rPr lang="en-US"/>
              <a:t>- Amount of CPU should be roughly even? --&gt; processes the short jobs that don't require as much CPU first</a:t>
            </a:r>
            <a:endParaRPr lang="en-US">
              <a:solidFill>
                <a:srgbClr val="444444"/>
              </a:solidFill>
            </a:endParaRPr>
          </a:p>
          <a:p>
            <a:r>
              <a:rPr lang="en-US"/>
              <a:t>- no starvation</a:t>
            </a:r>
            <a:br>
              <a:rPr lang="en-US">
                <a:cs typeface="+mn-lt"/>
              </a:rPr>
            </a:br>
            <a:r>
              <a:rPr lang="en-US"/>
              <a:t>- no deadlock</a:t>
            </a:r>
            <a:endParaRPr lang="en-US">
              <a:solidFill>
                <a:srgbClr val="444444"/>
              </a:solidFill>
            </a:endParaRPr>
          </a:p>
          <a:p>
            <a:endParaRPr lang="en-US">
              <a:solidFill>
                <a:srgbClr val="444444"/>
              </a:solidFill>
            </a:endParaRPr>
          </a:p>
          <a:p>
            <a:r>
              <a:rPr lang="en-US"/>
              <a:t>Goals (Performance metrics)</a:t>
            </a:r>
            <a:br>
              <a:rPr lang="en-US">
                <a:cs typeface="+mn-lt"/>
              </a:rPr>
            </a:br>
            <a:r>
              <a:rPr lang="en-US"/>
              <a:t>- Minimize turnaround time</a:t>
            </a:r>
            <a:br>
              <a:rPr lang="en-US">
                <a:cs typeface="+mn-lt"/>
              </a:rPr>
            </a:br>
            <a:r>
              <a:rPr lang="en-US"/>
              <a:t>- avg time to complete a job</a:t>
            </a:r>
            <a:br>
              <a:rPr lang="en-US">
                <a:cs typeface="+mn-lt"/>
              </a:rPr>
            </a:br>
            <a:r>
              <a:rPr lang="en-US"/>
              <a:t>- </a:t>
            </a:r>
            <a:r>
              <a:rPr lang="en-US" err="1"/>
              <a:t>Tturnaround</a:t>
            </a:r>
            <a:r>
              <a:rPr lang="en-US"/>
              <a:t> = </a:t>
            </a:r>
            <a:r>
              <a:rPr lang="en-US" err="1"/>
              <a:t>Tcompletion</a:t>
            </a:r>
            <a:r>
              <a:rPr lang="en-US"/>
              <a:t> − </a:t>
            </a:r>
            <a:r>
              <a:rPr lang="en-US" err="1"/>
              <a:t>Tarrival</a:t>
            </a:r>
            <a:br>
              <a:rPr lang="en-US">
                <a:cs typeface="+mn-lt"/>
              </a:rPr>
            </a:br>
            <a:r>
              <a:rPr lang="en-US"/>
              <a:t>- Maximize throughput</a:t>
            </a:r>
            <a:br>
              <a:rPr lang="en-US">
                <a:cs typeface="+mn-lt"/>
              </a:rPr>
            </a:br>
            <a:r>
              <a:rPr lang="en-US"/>
              <a:t>- operations (jobs) per second</a:t>
            </a:r>
            <a:br>
              <a:rPr lang="en-US">
                <a:cs typeface="+mn-lt"/>
              </a:rPr>
            </a:br>
            <a:r>
              <a:rPr lang="en-US"/>
              <a:t>- Minimize overhead of context switches: large quanta</a:t>
            </a:r>
            <a:br>
              <a:rPr lang="en-US">
                <a:cs typeface="+mn-lt"/>
              </a:rPr>
            </a:br>
            <a:r>
              <a:rPr lang="en-US"/>
              <a:t>- Efficient utilization (CPU, memory, disk </a:t>
            </a:r>
            <a:r>
              <a:rPr lang="en-US" err="1"/>
              <a:t>etc</a:t>
            </a:r>
            <a:r>
              <a:rPr lang="en-US"/>
              <a:t>) --&gt; consider using a different sorting </a:t>
            </a:r>
            <a:r>
              <a:rPr lang="en-US" err="1"/>
              <a:t>alg</a:t>
            </a:r>
            <a:r>
              <a:rPr lang="en-US"/>
              <a:t> for optimization (e.g. heap or merge sort)</a:t>
            </a:r>
            <a:endParaRPr lang="en-US">
              <a:solidFill>
                <a:srgbClr val="444444"/>
              </a:solidFill>
            </a:endParaRPr>
          </a:p>
          <a:p>
            <a:endParaRPr lang="en-US">
              <a:solidFill>
                <a:srgbClr val="444444"/>
              </a:solidFill>
            </a:endParaRPr>
          </a:p>
          <a:p>
            <a:r>
              <a:rPr lang="en-US"/>
              <a:t>-Short response time</a:t>
            </a:r>
            <a:br>
              <a:rPr lang="en-US"/>
            </a:br>
            <a:r>
              <a:rPr lang="en-US"/>
              <a:t>- </a:t>
            </a:r>
            <a:r>
              <a:rPr lang="en-US" err="1"/>
              <a:t>Tresponse</a:t>
            </a:r>
            <a:r>
              <a:rPr lang="en-US"/>
              <a:t> = </a:t>
            </a:r>
            <a:r>
              <a:rPr lang="en-US" err="1"/>
              <a:t>Tfirstrun</a:t>
            </a:r>
            <a:r>
              <a:rPr lang="en-US"/>
              <a:t> − </a:t>
            </a:r>
            <a:r>
              <a:rPr lang="en-US" err="1"/>
              <a:t>Tarrival</a:t>
            </a:r>
            <a:br>
              <a:rPr lang="en-US"/>
            </a:br>
            <a:r>
              <a:rPr lang="en-US"/>
              <a:t>- type on a keyboard</a:t>
            </a:r>
            <a:br>
              <a:rPr lang="en-US"/>
            </a:br>
            <a:r>
              <a:rPr lang="en-US"/>
              <a:t>- Small quanta</a:t>
            </a:r>
          </a:p>
        </p:txBody>
      </p:sp>
      <p:sp>
        <p:nvSpPr>
          <p:cNvPr id="4" name="Slide Number Placeholder 3">
            <a:extLst>
              <a:ext uri="{FF2B5EF4-FFF2-40B4-BE49-F238E27FC236}">
                <a16:creationId xmlns:a16="http://schemas.microsoft.com/office/drawing/2014/main" id="{55B77E49-B7A6-4AF4-8685-471FF380B779}"/>
              </a:ext>
            </a:extLst>
          </p:cNvPr>
          <p:cNvSpPr>
            <a:spLocks noGrp="1"/>
          </p:cNvSpPr>
          <p:nvPr>
            <p:ph type="sldNum" sz="quarter" idx="5"/>
          </p:nvPr>
        </p:nvSpPr>
        <p:spPr/>
        <p:txBody>
          <a:bodyPr/>
          <a:lstStyle/>
          <a:p>
            <a:fld id="{972CFBA8-6708-3241-98DF-0859180EBCDB}" type="slidenum">
              <a:rPr lang="en-US" smtClean="0"/>
              <a:t>7</a:t>
            </a:fld>
            <a:endParaRPr lang="en-US"/>
          </a:p>
        </p:txBody>
      </p:sp>
    </p:spTree>
    <p:extLst>
      <p:ext uri="{BB962C8B-B14F-4D97-AF65-F5344CB8AC3E}">
        <p14:creationId xmlns:p14="http://schemas.microsoft.com/office/powerpoint/2010/main" val="22618898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36827-AAEA-E598-454F-97CA213DBC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8135FA-F6E2-45E4-03AC-AAE24B7AB5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91438E-FD57-28CF-02FB-FDE5FDC705A1}"/>
              </a:ext>
            </a:extLst>
          </p:cNvPr>
          <p:cNvSpPr>
            <a:spLocks noGrp="1"/>
          </p:cNvSpPr>
          <p:nvPr>
            <p:ph type="body" idx="1"/>
          </p:nvPr>
        </p:nvSpPr>
        <p:spPr/>
        <p:txBody>
          <a:bodyPr/>
          <a:lstStyle/>
          <a:p>
            <a:endParaRPr lang="en-US" sz="1200" b="0" i="0" kern="1200">
              <a:solidFill>
                <a:schemeClr val="tx1"/>
              </a:solidFill>
              <a:effectLst/>
              <a:latin typeface="+mn-lt"/>
              <a:ea typeface="+mn-ea"/>
              <a:cs typeface="+mn-cs"/>
            </a:endParaRPr>
          </a:p>
          <a:p>
            <a:r>
              <a:rPr lang="en-US">
                <a:cs typeface="+mn-lt"/>
              </a:rPr>
              <a:t>Shortest jobs always go first (short = less CPU time needed)</a:t>
            </a:r>
            <a:br>
              <a:rPr lang="en-US">
                <a:cs typeface="+mn-lt"/>
              </a:rPr>
            </a:br>
            <a:r>
              <a:rPr lang="en-US"/>
              <a:t>- preemptive vs non preemptive</a:t>
            </a:r>
            <a:endParaRPr lang="en-US">
              <a:cs typeface="+mn-lt"/>
            </a:endParaRPr>
          </a:p>
          <a:p>
            <a:endParaRPr lang="en-US">
              <a:solidFill>
                <a:srgbClr val="444444"/>
              </a:solidFill>
            </a:endParaRPr>
          </a:p>
          <a:p>
            <a:r>
              <a:rPr lang="en-US"/>
              <a:t>Fairness</a:t>
            </a:r>
            <a:br>
              <a:rPr lang="en-US">
                <a:cs typeface="+mn-lt"/>
              </a:rPr>
            </a:br>
            <a:r>
              <a:rPr lang="en-US"/>
              <a:t>- Amount of CPU should be roughly even? --&gt; processes the short jobs that don't require as much CPU first</a:t>
            </a:r>
            <a:endParaRPr lang="en-US">
              <a:solidFill>
                <a:srgbClr val="444444"/>
              </a:solidFill>
            </a:endParaRPr>
          </a:p>
          <a:p>
            <a:r>
              <a:rPr lang="en-US"/>
              <a:t>- no starvation</a:t>
            </a:r>
            <a:br>
              <a:rPr lang="en-US"/>
            </a:br>
            <a:r>
              <a:rPr lang="en-US"/>
              <a:t>- no deadlock</a:t>
            </a:r>
            <a:endParaRPr lang="en-US">
              <a:solidFill>
                <a:srgbClr val="444444"/>
              </a:solidFill>
            </a:endParaRPr>
          </a:p>
          <a:p>
            <a:endParaRPr lang="en-US">
              <a:solidFill>
                <a:srgbClr val="444444"/>
              </a:solidFill>
            </a:endParaRPr>
          </a:p>
          <a:p>
            <a:r>
              <a:rPr lang="en-US"/>
              <a:t>Goals (Performance metrics)</a:t>
            </a:r>
            <a:br>
              <a:rPr lang="en-US">
                <a:cs typeface="+mn-lt"/>
              </a:rPr>
            </a:br>
            <a:r>
              <a:rPr lang="en-US"/>
              <a:t>- Minimize turnaround time</a:t>
            </a:r>
            <a:br>
              <a:rPr lang="en-US">
                <a:cs typeface="+mn-lt"/>
              </a:rPr>
            </a:br>
            <a:r>
              <a:rPr lang="en-US"/>
              <a:t>- avg time to complete a job</a:t>
            </a:r>
            <a:br>
              <a:rPr lang="en-US">
                <a:cs typeface="+mn-lt"/>
              </a:rPr>
            </a:br>
            <a:r>
              <a:rPr lang="en-US"/>
              <a:t>- </a:t>
            </a:r>
            <a:r>
              <a:rPr lang="en-US" err="1"/>
              <a:t>Tturnaround</a:t>
            </a:r>
            <a:r>
              <a:rPr lang="en-US"/>
              <a:t> = </a:t>
            </a:r>
            <a:r>
              <a:rPr lang="en-US" err="1"/>
              <a:t>Tcompletion</a:t>
            </a:r>
            <a:r>
              <a:rPr lang="en-US"/>
              <a:t> − </a:t>
            </a:r>
            <a:r>
              <a:rPr lang="en-US" err="1"/>
              <a:t>Tarrival</a:t>
            </a:r>
            <a:br>
              <a:rPr lang="en-US">
                <a:cs typeface="+mn-lt"/>
              </a:rPr>
            </a:br>
            <a:r>
              <a:rPr lang="en-US"/>
              <a:t>- Maximize throughput</a:t>
            </a:r>
            <a:br>
              <a:rPr lang="en-US">
                <a:cs typeface="+mn-lt"/>
              </a:rPr>
            </a:br>
            <a:r>
              <a:rPr lang="en-US"/>
              <a:t>- operations (jobs) per second</a:t>
            </a:r>
            <a:br>
              <a:rPr lang="en-US">
                <a:cs typeface="+mn-lt"/>
              </a:rPr>
            </a:br>
            <a:r>
              <a:rPr lang="en-US"/>
              <a:t>- Minimize overhead of context switches: large quanta</a:t>
            </a:r>
            <a:br>
              <a:rPr lang="en-US">
                <a:cs typeface="+mn-lt"/>
              </a:rPr>
            </a:br>
            <a:r>
              <a:rPr lang="en-US"/>
              <a:t>- Efficient utilization (CPU, memory, disk </a:t>
            </a:r>
            <a:r>
              <a:rPr lang="en-US" err="1"/>
              <a:t>etc</a:t>
            </a:r>
            <a:r>
              <a:rPr lang="en-US"/>
              <a:t>) --&gt; consider using a different sorting </a:t>
            </a:r>
            <a:r>
              <a:rPr lang="en-US" err="1"/>
              <a:t>alg</a:t>
            </a:r>
            <a:r>
              <a:rPr lang="en-US"/>
              <a:t> for optimization (e.g. heap or merge sort)</a:t>
            </a:r>
            <a:endParaRPr lang="en-US">
              <a:solidFill>
                <a:srgbClr val="444444"/>
              </a:solidFill>
            </a:endParaRPr>
          </a:p>
          <a:p>
            <a:endParaRPr lang="en-US"/>
          </a:p>
          <a:p>
            <a:r>
              <a:rPr lang="en-US"/>
              <a:t>-Short response time</a:t>
            </a:r>
            <a:br>
              <a:rPr lang="en-US">
                <a:cs typeface="+mn-lt"/>
              </a:rPr>
            </a:br>
            <a:r>
              <a:rPr lang="en-US"/>
              <a:t>- </a:t>
            </a:r>
            <a:r>
              <a:rPr lang="en-US" err="1"/>
              <a:t>Tresponse</a:t>
            </a:r>
            <a:r>
              <a:rPr lang="en-US"/>
              <a:t> = </a:t>
            </a:r>
            <a:r>
              <a:rPr lang="en-US" err="1"/>
              <a:t>Tfirstrun</a:t>
            </a:r>
            <a:r>
              <a:rPr lang="en-US"/>
              <a:t> − </a:t>
            </a:r>
            <a:r>
              <a:rPr lang="en-US" err="1"/>
              <a:t>Tarrival</a:t>
            </a:r>
            <a:br>
              <a:rPr lang="en-US">
                <a:cs typeface="+mn-lt"/>
              </a:rPr>
            </a:br>
            <a:r>
              <a:rPr lang="en-US"/>
              <a:t>- type on a keyboard</a:t>
            </a:r>
            <a:br>
              <a:rPr lang="en-US">
                <a:cs typeface="+mn-lt"/>
              </a:rPr>
            </a:br>
            <a:r>
              <a:rPr lang="en-US"/>
              <a:t>- Small quanta</a:t>
            </a:r>
          </a:p>
        </p:txBody>
      </p:sp>
      <p:sp>
        <p:nvSpPr>
          <p:cNvPr id="4" name="Slide Number Placeholder 3">
            <a:extLst>
              <a:ext uri="{FF2B5EF4-FFF2-40B4-BE49-F238E27FC236}">
                <a16:creationId xmlns:a16="http://schemas.microsoft.com/office/drawing/2014/main" id="{E22839C8-3E8F-3AC9-E6F9-920EC992B408}"/>
              </a:ext>
            </a:extLst>
          </p:cNvPr>
          <p:cNvSpPr>
            <a:spLocks noGrp="1"/>
          </p:cNvSpPr>
          <p:nvPr>
            <p:ph type="sldNum" sz="quarter" idx="5"/>
          </p:nvPr>
        </p:nvSpPr>
        <p:spPr/>
        <p:txBody>
          <a:bodyPr/>
          <a:lstStyle/>
          <a:p>
            <a:fld id="{972CFBA8-6708-3241-98DF-0859180EBCDB}" type="slidenum">
              <a:rPr lang="en-US" smtClean="0"/>
              <a:t>8</a:t>
            </a:fld>
            <a:endParaRPr lang="en-US"/>
          </a:p>
        </p:txBody>
      </p:sp>
    </p:spTree>
    <p:extLst>
      <p:ext uri="{BB962C8B-B14F-4D97-AF65-F5344CB8AC3E}">
        <p14:creationId xmlns:p14="http://schemas.microsoft.com/office/powerpoint/2010/main" val="1449084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C8CB1-2513-8427-C297-9D63CFF065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A7ABAE-FF54-623E-A007-12B01F04B7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A9982E-4EF4-CA8D-F40B-F0ACBC697BDC}"/>
              </a:ext>
            </a:extLst>
          </p:cNvPr>
          <p:cNvSpPr>
            <a:spLocks noGrp="1"/>
          </p:cNvSpPr>
          <p:nvPr>
            <p:ph type="body" idx="1"/>
          </p:nvPr>
        </p:nvSpPr>
        <p:spPr/>
        <p:txBody>
          <a:bodyPr/>
          <a:lstStyle/>
          <a:p>
            <a:endParaRPr lang="en-US" sz="1200" b="0" i="0" kern="1200">
              <a:solidFill>
                <a:schemeClr val="tx1"/>
              </a:solidFill>
              <a:effectLst/>
              <a:latin typeface="+mn-lt"/>
              <a:ea typeface="+mn-ea"/>
              <a:cs typeface="+mn-cs"/>
            </a:endParaRPr>
          </a:p>
          <a:p>
            <a:r>
              <a:rPr lang="en-US">
                <a:cs typeface="+mn-lt"/>
              </a:rPr>
              <a:t>Shortest jobs always go first (short = less CPU time needed)</a:t>
            </a:r>
            <a:br>
              <a:rPr lang="en-US">
                <a:cs typeface="+mn-lt"/>
              </a:rPr>
            </a:br>
            <a:r>
              <a:rPr lang="en-US"/>
              <a:t>- preemptive vs non preemptive</a:t>
            </a:r>
            <a:endParaRPr lang="en-US">
              <a:cs typeface="+mn-lt"/>
            </a:endParaRPr>
          </a:p>
          <a:p>
            <a:endParaRPr lang="en-US">
              <a:solidFill>
                <a:srgbClr val="444444"/>
              </a:solidFill>
            </a:endParaRPr>
          </a:p>
          <a:p>
            <a:r>
              <a:rPr lang="en-US"/>
              <a:t>Fairness</a:t>
            </a:r>
            <a:br>
              <a:rPr lang="en-US">
                <a:cs typeface="+mn-lt"/>
              </a:rPr>
            </a:br>
            <a:r>
              <a:rPr lang="en-US"/>
              <a:t>- Amount of CPU should be roughly even? --&gt; processes the short jobs that don't require as much CPU first</a:t>
            </a:r>
            <a:endParaRPr lang="en-US">
              <a:solidFill>
                <a:srgbClr val="444444"/>
              </a:solidFill>
            </a:endParaRPr>
          </a:p>
          <a:p>
            <a:r>
              <a:rPr lang="en-US"/>
              <a:t>- no starvation</a:t>
            </a:r>
            <a:br>
              <a:rPr lang="en-US"/>
            </a:br>
            <a:r>
              <a:rPr lang="en-US"/>
              <a:t>- no deadlock</a:t>
            </a:r>
            <a:endParaRPr lang="en-US">
              <a:solidFill>
                <a:srgbClr val="444444"/>
              </a:solidFill>
            </a:endParaRPr>
          </a:p>
          <a:p>
            <a:endParaRPr lang="en-US">
              <a:solidFill>
                <a:srgbClr val="444444"/>
              </a:solidFill>
            </a:endParaRPr>
          </a:p>
          <a:p>
            <a:r>
              <a:rPr lang="en-US"/>
              <a:t>Goals (Performance metrics)</a:t>
            </a:r>
            <a:br>
              <a:rPr lang="en-US">
                <a:cs typeface="+mn-lt"/>
              </a:rPr>
            </a:br>
            <a:r>
              <a:rPr lang="en-US"/>
              <a:t>- Minimize turnaround time</a:t>
            </a:r>
            <a:br>
              <a:rPr lang="en-US">
                <a:cs typeface="+mn-lt"/>
              </a:rPr>
            </a:br>
            <a:r>
              <a:rPr lang="en-US"/>
              <a:t>- avg time to complete a job</a:t>
            </a:r>
            <a:br>
              <a:rPr lang="en-US">
                <a:cs typeface="+mn-lt"/>
              </a:rPr>
            </a:br>
            <a:r>
              <a:rPr lang="en-US"/>
              <a:t>- </a:t>
            </a:r>
            <a:r>
              <a:rPr lang="en-US" err="1"/>
              <a:t>Tturnaround</a:t>
            </a:r>
            <a:r>
              <a:rPr lang="en-US"/>
              <a:t> = </a:t>
            </a:r>
            <a:r>
              <a:rPr lang="en-US" err="1"/>
              <a:t>Tcompletion</a:t>
            </a:r>
            <a:r>
              <a:rPr lang="en-US"/>
              <a:t> − </a:t>
            </a:r>
            <a:r>
              <a:rPr lang="en-US" err="1"/>
              <a:t>Tarrival</a:t>
            </a:r>
            <a:br>
              <a:rPr lang="en-US">
                <a:cs typeface="+mn-lt"/>
              </a:rPr>
            </a:br>
            <a:r>
              <a:rPr lang="en-US"/>
              <a:t>- Maximize throughput</a:t>
            </a:r>
            <a:br>
              <a:rPr lang="en-US">
                <a:cs typeface="+mn-lt"/>
              </a:rPr>
            </a:br>
            <a:r>
              <a:rPr lang="en-US"/>
              <a:t>- operations (jobs) per second</a:t>
            </a:r>
            <a:br>
              <a:rPr lang="en-US">
                <a:cs typeface="+mn-lt"/>
              </a:rPr>
            </a:br>
            <a:r>
              <a:rPr lang="en-US"/>
              <a:t>- Minimize overhead of context switches: large quanta</a:t>
            </a:r>
            <a:br>
              <a:rPr lang="en-US">
                <a:cs typeface="+mn-lt"/>
              </a:rPr>
            </a:br>
            <a:r>
              <a:rPr lang="en-US"/>
              <a:t>- Efficient utilization (CPU, memory, disk </a:t>
            </a:r>
            <a:r>
              <a:rPr lang="en-US" err="1"/>
              <a:t>etc</a:t>
            </a:r>
            <a:r>
              <a:rPr lang="en-US"/>
              <a:t>) --&gt; consider using a different sorting </a:t>
            </a:r>
            <a:r>
              <a:rPr lang="en-US" err="1"/>
              <a:t>alg</a:t>
            </a:r>
            <a:r>
              <a:rPr lang="en-US"/>
              <a:t> for optimization (e.g. heap or merge sort)</a:t>
            </a:r>
            <a:endParaRPr lang="en-US">
              <a:solidFill>
                <a:srgbClr val="444444"/>
              </a:solidFill>
            </a:endParaRPr>
          </a:p>
          <a:p>
            <a:endParaRPr lang="en-US"/>
          </a:p>
          <a:p>
            <a:r>
              <a:rPr lang="en-US"/>
              <a:t>-Short response time</a:t>
            </a:r>
            <a:br>
              <a:rPr lang="en-US">
                <a:cs typeface="+mn-lt"/>
              </a:rPr>
            </a:br>
            <a:r>
              <a:rPr lang="en-US"/>
              <a:t>- </a:t>
            </a:r>
            <a:r>
              <a:rPr lang="en-US" err="1"/>
              <a:t>Tresponse</a:t>
            </a:r>
            <a:r>
              <a:rPr lang="en-US"/>
              <a:t> = </a:t>
            </a:r>
            <a:r>
              <a:rPr lang="en-US" err="1"/>
              <a:t>Tfirstrun</a:t>
            </a:r>
            <a:r>
              <a:rPr lang="en-US"/>
              <a:t> − </a:t>
            </a:r>
            <a:r>
              <a:rPr lang="en-US" err="1"/>
              <a:t>Tarrival</a:t>
            </a:r>
            <a:br>
              <a:rPr lang="en-US">
                <a:cs typeface="+mn-lt"/>
              </a:rPr>
            </a:br>
            <a:r>
              <a:rPr lang="en-US"/>
              <a:t>- type on a keyboard</a:t>
            </a:r>
            <a:br>
              <a:rPr lang="en-US">
                <a:cs typeface="+mn-lt"/>
              </a:rPr>
            </a:br>
            <a:r>
              <a:rPr lang="en-US"/>
              <a:t>- Small quanta</a:t>
            </a:r>
          </a:p>
        </p:txBody>
      </p:sp>
      <p:sp>
        <p:nvSpPr>
          <p:cNvPr id="4" name="Slide Number Placeholder 3">
            <a:extLst>
              <a:ext uri="{FF2B5EF4-FFF2-40B4-BE49-F238E27FC236}">
                <a16:creationId xmlns:a16="http://schemas.microsoft.com/office/drawing/2014/main" id="{6170546A-AA58-2BCC-35C1-16B241EB5E7A}"/>
              </a:ext>
            </a:extLst>
          </p:cNvPr>
          <p:cNvSpPr>
            <a:spLocks noGrp="1"/>
          </p:cNvSpPr>
          <p:nvPr>
            <p:ph type="sldNum" sz="quarter" idx="5"/>
          </p:nvPr>
        </p:nvSpPr>
        <p:spPr/>
        <p:txBody>
          <a:bodyPr/>
          <a:lstStyle/>
          <a:p>
            <a:fld id="{972CFBA8-6708-3241-98DF-0859180EBCDB}" type="slidenum">
              <a:rPr lang="en-US" smtClean="0"/>
              <a:t>9</a:t>
            </a:fld>
            <a:endParaRPr lang="en-US"/>
          </a:p>
        </p:txBody>
      </p:sp>
    </p:spTree>
    <p:extLst>
      <p:ext uri="{BB962C8B-B14F-4D97-AF65-F5344CB8AC3E}">
        <p14:creationId xmlns:p14="http://schemas.microsoft.com/office/powerpoint/2010/main" val="263576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A7D55C-3151-AE04-B33D-54C9EDC444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7A0025-6B21-498D-BC8D-9440951A5F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81DA20-ACF2-140C-E733-DBF5ECADC9ED}"/>
              </a:ext>
            </a:extLst>
          </p:cNvPr>
          <p:cNvSpPr>
            <a:spLocks noGrp="1"/>
          </p:cNvSpPr>
          <p:nvPr>
            <p:ph type="body" idx="1"/>
          </p:nvPr>
        </p:nvSpPr>
        <p:spPr/>
        <p:txBody>
          <a:bodyPr/>
          <a:lstStyle/>
          <a:p>
            <a:br>
              <a:rPr lang="en-US">
                <a:effectLst/>
              </a:rPr>
            </a:br>
            <a:endParaRPr lang="en-US">
              <a:effectLst/>
            </a:endParaRPr>
          </a:p>
          <a:p>
            <a:endParaRPr lang="en-US" sz="1200" b="0" i="0" kern="1200">
              <a:solidFill>
                <a:schemeClr val="tx1"/>
              </a:solidFill>
              <a:effectLst/>
              <a:latin typeface="+mn-lt"/>
              <a:ea typeface="+mn-ea"/>
              <a:cs typeface="+mn-cs"/>
            </a:endParaRPr>
          </a:p>
          <a:p>
            <a:endParaRPr lang="en-US" sz="1200" b="0" i="0" kern="120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CD3668CD-A6C4-20F9-667C-856451A24B04}"/>
              </a:ext>
            </a:extLst>
          </p:cNvPr>
          <p:cNvSpPr>
            <a:spLocks noGrp="1"/>
          </p:cNvSpPr>
          <p:nvPr>
            <p:ph type="sldNum" sz="quarter" idx="5"/>
          </p:nvPr>
        </p:nvSpPr>
        <p:spPr/>
        <p:txBody>
          <a:bodyPr/>
          <a:lstStyle/>
          <a:p>
            <a:fld id="{972CFBA8-6708-3241-98DF-0859180EBCDB}" type="slidenum">
              <a:rPr lang="en-US" smtClean="0"/>
              <a:t>10</a:t>
            </a:fld>
            <a:endParaRPr lang="en-US"/>
          </a:p>
        </p:txBody>
      </p:sp>
    </p:spTree>
    <p:extLst>
      <p:ext uri="{BB962C8B-B14F-4D97-AF65-F5344CB8AC3E}">
        <p14:creationId xmlns:p14="http://schemas.microsoft.com/office/powerpoint/2010/main" val="1720165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11/14/25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972800" y="-3314700"/>
            <a:ext cx="28956000" cy="20650200"/>
          </a:xfrm>
          <a:custGeom>
            <a:avLst/>
            <a:gdLst/>
            <a:ahLst/>
            <a:cxnLst/>
            <a:rect l="l" t="t" r="r" b="b"/>
            <a:pathLst>
              <a:path w="24031566" h="20516950">
                <a:moveTo>
                  <a:pt x="0" y="0"/>
                </a:moveTo>
                <a:lnTo>
                  <a:pt x="24031567" y="0"/>
                </a:lnTo>
                <a:lnTo>
                  <a:pt x="24031567" y="20516950"/>
                </a:lnTo>
                <a:lnTo>
                  <a:pt x="0" y="2051695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2144414" y="3771900"/>
            <a:ext cx="13999171" cy="2160913"/>
          </a:xfrm>
          <a:prstGeom prst="rect">
            <a:avLst/>
          </a:prstGeom>
        </p:spPr>
        <p:txBody>
          <a:bodyPr wrap="square" lIns="0" tIns="0" rIns="0" bIns="0" rtlCol="0" anchor="t">
            <a:spAutoFit/>
          </a:bodyPr>
          <a:lstStyle/>
          <a:p>
            <a:pPr algn="ctr">
              <a:lnSpc>
                <a:spcPts val="18826"/>
              </a:lnSpc>
            </a:pPr>
            <a:r>
              <a:rPr lang="en-US" sz="12000" b="1" spc="-790">
                <a:solidFill>
                  <a:srgbClr val="FFFFFF"/>
                </a:solidFill>
                <a:latin typeface="Kollektif Bold"/>
                <a:ea typeface="Kollektif Bold"/>
                <a:cs typeface="Kollektif Bold"/>
                <a:sym typeface="Kollektif Bold"/>
              </a:rPr>
              <a:t>FIFO Quantum to SJF</a:t>
            </a:r>
          </a:p>
        </p:txBody>
      </p:sp>
      <p:sp>
        <p:nvSpPr>
          <p:cNvPr id="4" name="TextBox 4"/>
          <p:cNvSpPr txBox="1"/>
          <p:nvPr/>
        </p:nvSpPr>
        <p:spPr>
          <a:xfrm>
            <a:off x="3999486" y="6108521"/>
            <a:ext cx="10289026" cy="461665"/>
          </a:xfrm>
          <a:prstGeom prst="rect">
            <a:avLst/>
          </a:prstGeom>
        </p:spPr>
        <p:txBody>
          <a:bodyPr wrap="square" lIns="0" tIns="0" rIns="0" bIns="0" rtlCol="0" anchor="t">
            <a:spAutoFit/>
          </a:bodyPr>
          <a:lstStyle/>
          <a:p>
            <a:pPr algn="l">
              <a:lnSpc>
                <a:spcPts val="3575"/>
              </a:lnSpc>
            </a:pPr>
            <a:r>
              <a:rPr lang="en-US" sz="3575" b="1" spc="-150">
                <a:solidFill>
                  <a:srgbClr val="FFFFFF"/>
                </a:solidFill>
                <a:latin typeface="Kollektif Bold"/>
                <a:ea typeface="Kollektif Bold"/>
                <a:cs typeface="Kollektif Bold"/>
                <a:sym typeface="Kollektif Bold"/>
              </a:rPr>
              <a:t>Priya Jeyaprakash, Xinyi Li, Zion Jones,  Nick Garcia</a:t>
            </a:r>
          </a:p>
        </p:txBody>
      </p:sp>
      <p:sp>
        <p:nvSpPr>
          <p:cNvPr id="5" name="TextBox 5"/>
          <p:cNvSpPr txBox="1"/>
          <p:nvPr/>
        </p:nvSpPr>
        <p:spPr>
          <a:xfrm>
            <a:off x="8115299" y="506738"/>
            <a:ext cx="2057400" cy="193451"/>
          </a:xfrm>
          <a:prstGeom prst="rect">
            <a:avLst/>
          </a:prstGeom>
        </p:spPr>
        <p:txBody>
          <a:bodyPr wrap="square" lIns="0" tIns="0" rIns="0" bIns="0" rtlCol="0" anchor="t">
            <a:spAutoFit/>
          </a:bodyPr>
          <a:lstStyle/>
          <a:p>
            <a:pPr algn="l">
              <a:lnSpc>
                <a:spcPts val="1400"/>
              </a:lnSpc>
            </a:pPr>
            <a:r>
              <a:rPr lang="en-US" sz="2000" b="1" spc="-58">
                <a:solidFill>
                  <a:srgbClr val="FFFFFF"/>
                </a:solidFill>
                <a:latin typeface="Kollektif Bold"/>
                <a:ea typeface="Kollektif Bold"/>
                <a:cs typeface="Kollektif Bold"/>
                <a:sym typeface="Kollektif Bold"/>
              </a:rPr>
              <a:t>Prof. Wei Zhang</a:t>
            </a:r>
          </a:p>
        </p:txBody>
      </p:sp>
      <p:sp>
        <p:nvSpPr>
          <p:cNvPr id="6" name="TextBox 6"/>
          <p:cNvSpPr txBox="1"/>
          <p:nvPr/>
        </p:nvSpPr>
        <p:spPr>
          <a:xfrm>
            <a:off x="14706600" y="506739"/>
            <a:ext cx="2552700" cy="193451"/>
          </a:xfrm>
          <a:prstGeom prst="rect">
            <a:avLst/>
          </a:prstGeom>
        </p:spPr>
        <p:txBody>
          <a:bodyPr wrap="square" lIns="0" tIns="0" rIns="0" bIns="0" rtlCol="0" anchor="t">
            <a:spAutoFit/>
          </a:bodyPr>
          <a:lstStyle/>
          <a:p>
            <a:pPr algn="r">
              <a:lnSpc>
                <a:spcPts val="1400"/>
              </a:lnSpc>
            </a:pPr>
            <a:r>
              <a:rPr lang="en-US" sz="2000" b="1" spc="-58">
                <a:solidFill>
                  <a:srgbClr val="FFFFFF"/>
                </a:solidFill>
                <a:latin typeface="Kollektif Bold"/>
                <a:ea typeface="Kollektif Bold"/>
                <a:cs typeface="Kollektif Bold"/>
                <a:sym typeface="Kollektif Bold"/>
              </a:rPr>
              <a:t>November 15, 2025</a:t>
            </a:r>
          </a:p>
        </p:txBody>
      </p:sp>
      <p:sp>
        <p:nvSpPr>
          <p:cNvPr id="7" name="TextBox 7"/>
          <p:cNvSpPr txBox="1"/>
          <p:nvPr/>
        </p:nvSpPr>
        <p:spPr>
          <a:xfrm>
            <a:off x="1022838" y="506738"/>
            <a:ext cx="2057400" cy="193451"/>
          </a:xfrm>
          <a:prstGeom prst="rect">
            <a:avLst/>
          </a:prstGeom>
        </p:spPr>
        <p:txBody>
          <a:bodyPr wrap="square" lIns="0" tIns="0" rIns="0" bIns="0" rtlCol="0" anchor="t">
            <a:spAutoFit/>
          </a:bodyPr>
          <a:lstStyle/>
          <a:p>
            <a:pPr algn="ctr">
              <a:lnSpc>
                <a:spcPts val="1400"/>
              </a:lnSpc>
            </a:pPr>
            <a:r>
              <a:rPr lang="en-US" sz="2000" b="1" spc="-58">
                <a:solidFill>
                  <a:srgbClr val="FFFFFF"/>
                </a:solidFill>
                <a:latin typeface="Kollektif Bold"/>
                <a:ea typeface="Kollektif Bold"/>
                <a:cs typeface="Kollektif Bold"/>
                <a:sym typeface="Kollektif Bold"/>
              </a:rPr>
              <a:t>CSE 5305/4300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33CE24AB-82FC-F914-349F-977701BD393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02B8B5A-1EB7-FAA2-9D93-A4D609C05876}"/>
              </a:ext>
            </a:extLst>
          </p:cNvPr>
          <p:cNvSpPr/>
          <p:nvPr/>
        </p:nvSpPr>
        <p:spPr>
          <a:xfrm rot="19541208">
            <a:off x="4612916" y="-11672736"/>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4150334C-B51C-98F4-F14E-3339F9B0C42E}"/>
              </a:ext>
            </a:extLst>
          </p:cNvPr>
          <p:cNvGrpSpPr/>
          <p:nvPr/>
        </p:nvGrpSpPr>
        <p:grpSpPr>
          <a:xfrm>
            <a:off x="547646" y="1028700"/>
            <a:ext cx="9792477" cy="8229600"/>
            <a:chOff x="0" y="0"/>
            <a:chExt cx="1378656" cy="1459170"/>
          </a:xfrm>
        </p:grpSpPr>
        <p:sp>
          <p:nvSpPr>
            <p:cNvPr id="4" name="Freeform 4">
              <a:extLst>
                <a:ext uri="{FF2B5EF4-FFF2-40B4-BE49-F238E27FC236}">
                  <a16:creationId xmlns:a16="http://schemas.microsoft.com/office/drawing/2014/main" id="{161D2336-B9FC-BBFB-7525-EC8329D242D3}"/>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E2F1B0D9-69E4-6212-AF86-9CC5CB657390}"/>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FE45DD55-EF72-F16D-EBA9-EFA4C8853A54}"/>
              </a:ext>
            </a:extLst>
          </p:cNvPr>
          <p:cNvSpPr txBox="1"/>
          <p:nvPr/>
        </p:nvSpPr>
        <p:spPr>
          <a:xfrm>
            <a:off x="884313" y="1510992"/>
            <a:ext cx="9086009" cy="923330"/>
          </a:xfrm>
          <a:prstGeom prst="rect">
            <a:avLst/>
          </a:prstGeom>
        </p:spPr>
        <p:txBody>
          <a:bodyPr wrap="square"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Quantum FIFO to SJF</a:t>
            </a:r>
          </a:p>
        </p:txBody>
      </p:sp>
      <p:sp>
        <p:nvSpPr>
          <p:cNvPr id="10" name="TextBox 10">
            <a:extLst>
              <a:ext uri="{FF2B5EF4-FFF2-40B4-BE49-F238E27FC236}">
                <a16:creationId xmlns:a16="http://schemas.microsoft.com/office/drawing/2014/main" id="{A25B4393-3933-635C-2D16-00ED0DC3FBC9}"/>
              </a:ext>
            </a:extLst>
          </p:cNvPr>
          <p:cNvSpPr txBox="1"/>
          <p:nvPr/>
        </p:nvSpPr>
        <p:spPr>
          <a:xfrm>
            <a:off x="890940" y="2449231"/>
            <a:ext cx="6819771" cy="7606698"/>
          </a:xfrm>
          <a:prstGeom prst="rect">
            <a:avLst/>
          </a:prstGeom>
        </p:spPr>
        <p:txBody>
          <a:bodyPr lIns="0" tIns="0" rIns="0" bIns="0" rtlCol="0" anchor="t">
            <a:spAutoFit/>
          </a:bodyPr>
          <a:lstStyle/>
          <a:p>
            <a:pPr marL="342900" lvl="1" indent="-342900" algn="just">
              <a:lnSpc>
                <a:spcPct val="200000"/>
              </a:lnSpc>
              <a:spcBef>
                <a:spcPct val="0"/>
              </a:spcBef>
              <a:buFont typeface="Arial" panose="020B0604020202020204" pitchFamily="34" charset="0"/>
              <a:buChar char="•"/>
            </a:pPr>
            <a:r>
              <a:rPr lang="en-US" sz="2800">
                <a:solidFill>
                  <a:srgbClr val="FFFFFF"/>
                </a:solidFill>
                <a:latin typeface="Kollektif"/>
                <a:ea typeface="Kollektif"/>
                <a:cs typeface="Kollektif"/>
              </a:rPr>
              <a:t>A </a:t>
            </a:r>
            <a:r>
              <a:rPr lang="en-US" sz="2800" b="1">
                <a:solidFill>
                  <a:srgbClr val="FFFFFF"/>
                </a:solidFill>
                <a:latin typeface="Kollektif"/>
                <a:ea typeface="Kollektif"/>
                <a:cs typeface="Kollektif"/>
              </a:rPr>
              <a:t>quantum</a:t>
            </a:r>
            <a:r>
              <a:rPr lang="en-US" sz="2800">
                <a:solidFill>
                  <a:srgbClr val="FFFFFF"/>
                </a:solidFill>
                <a:latin typeface="Kollektif"/>
                <a:ea typeface="Kollektif"/>
                <a:cs typeface="Kollektif"/>
              </a:rPr>
              <a:t> is a fixed time slice given to a CPU scheduler. In all, it is the maximum continuous time a process or job will be allowed to run before the scheduler pauses it and switches to another process. In our case, the quantum represents the time FIFO is allowed to run before switching to SJF</a:t>
            </a:r>
            <a:endParaRPr lang="en-US" sz="2800" u="none" strike="noStrike">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8" name="Picture 7">
            <a:extLst>
              <a:ext uri="{FF2B5EF4-FFF2-40B4-BE49-F238E27FC236}">
                <a16:creationId xmlns:a16="http://schemas.microsoft.com/office/drawing/2014/main" id="{30522A60-A162-67DB-13CD-F2A39E0A99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83417" y="2590090"/>
            <a:ext cx="5037961" cy="13235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a:extLst>
              <a:ext uri="{FF2B5EF4-FFF2-40B4-BE49-F238E27FC236}">
                <a16:creationId xmlns:a16="http://schemas.microsoft.com/office/drawing/2014/main" id="{83A0E9C3-BE1B-94BA-F094-2F71A88040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99086" y="6623664"/>
            <a:ext cx="5250003" cy="13235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Arrow: Down 12">
            <a:extLst>
              <a:ext uri="{FF2B5EF4-FFF2-40B4-BE49-F238E27FC236}">
                <a16:creationId xmlns:a16="http://schemas.microsoft.com/office/drawing/2014/main" id="{47EA7683-20E1-7DCA-23A4-E8EA6CC30C6F}"/>
              </a:ext>
            </a:extLst>
          </p:cNvPr>
          <p:cNvSpPr/>
          <p:nvPr/>
        </p:nvSpPr>
        <p:spPr>
          <a:xfrm rot="20157278">
            <a:off x="13156555" y="4304830"/>
            <a:ext cx="1508760" cy="178308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390978"/>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702332B3-22C8-7F74-3FFA-B238549429C4}"/>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CA3BA90A-2287-8CCD-3CAF-070FD4B8B4AF}"/>
              </a:ext>
            </a:extLst>
          </p:cNvPr>
          <p:cNvPicPr>
            <a:picLocks noChangeAspect="1"/>
          </p:cNvPicPr>
          <p:nvPr/>
        </p:nvPicPr>
        <p:blipFill>
          <a:blip r:embed="rId3"/>
          <a:stretch>
            <a:fillRect/>
          </a:stretch>
        </p:blipFill>
        <p:spPr>
          <a:xfrm>
            <a:off x="12782160" y="4100527"/>
            <a:ext cx="4642097" cy="56419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Freeform 2">
            <a:extLst>
              <a:ext uri="{FF2B5EF4-FFF2-40B4-BE49-F238E27FC236}">
                <a16:creationId xmlns:a16="http://schemas.microsoft.com/office/drawing/2014/main" id="{57409E5B-5BB1-5865-A957-226C4CD1C050}"/>
              </a:ext>
            </a:extLst>
          </p:cNvPr>
          <p:cNvSpPr/>
          <p:nvPr/>
        </p:nvSpPr>
        <p:spPr>
          <a:xfrm rot="-2058792">
            <a:off x="-1874036" y="-11040472"/>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4"/>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DB8A4641-61F9-3EA5-8D5A-7D401CC160DD}"/>
              </a:ext>
            </a:extLst>
          </p:cNvPr>
          <p:cNvGrpSpPr/>
          <p:nvPr/>
        </p:nvGrpSpPr>
        <p:grpSpPr>
          <a:xfrm>
            <a:off x="547646" y="760100"/>
            <a:ext cx="17397454" cy="3207744"/>
            <a:chOff x="0" y="-47625"/>
            <a:chExt cx="1378656" cy="1506795"/>
          </a:xfrm>
        </p:grpSpPr>
        <p:sp>
          <p:nvSpPr>
            <p:cNvPr id="4" name="Freeform 4">
              <a:extLst>
                <a:ext uri="{FF2B5EF4-FFF2-40B4-BE49-F238E27FC236}">
                  <a16:creationId xmlns:a16="http://schemas.microsoft.com/office/drawing/2014/main" id="{1F496EA4-40F9-36AF-D0A4-A8D737DAF780}"/>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r>
                <a:rPr lang="en-US"/>
                <a:t> </a:t>
              </a:r>
            </a:p>
            <a:p>
              <a:endParaRPr lang="en-US"/>
            </a:p>
            <a:p>
              <a:endParaRPr lang="en-US"/>
            </a:p>
            <a:p>
              <a:endParaRPr lang="en-US"/>
            </a:p>
            <a:p>
              <a:endParaRPr lang="en-US"/>
            </a:p>
            <a:p>
              <a:endParaRPr lang="en-US"/>
            </a:p>
            <a:p>
              <a:endParaRPr lang="en-US"/>
            </a:p>
            <a:p>
              <a:endParaRPr lang="en-US"/>
            </a:p>
          </p:txBody>
        </p:sp>
        <p:sp>
          <p:nvSpPr>
            <p:cNvPr id="5" name="TextBox 5">
              <a:extLst>
                <a:ext uri="{FF2B5EF4-FFF2-40B4-BE49-F238E27FC236}">
                  <a16:creationId xmlns:a16="http://schemas.microsoft.com/office/drawing/2014/main" id="{22B75FE3-5578-D482-E885-036AD7494821}"/>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EB1B007A-3A38-4165-DD92-49221BE0022D}"/>
              </a:ext>
            </a:extLst>
          </p:cNvPr>
          <p:cNvSpPr txBox="1"/>
          <p:nvPr/>
        </p:nvSpPr>
        <p:spPr>
          <a:xfrm>
            <a:off x="884313" y="1510992"/>
            <a:ext cx="8960727" cy="1846659"/>
          </a:xfrm>
          <a:prstGeom prst="rect">
            <a:avLst/>
          </a:prstGeom>
        </p:spPr>
        <p:txBody>
          <a:bodyPr wrap="square" lIns="0" tIns="0" rIns="0" bIns="0" rtlCol="0" anchor="t">
            <a:spAutoFit/>
          </a:bodyPr>
          <a:lstStyle/>
          <a:p>
            <a:pPr>
              <a:lnSpc>
                <a:spcPts val="7200"/>
              </a:lnSpc>
              <a:spcBef>
                <a:spcPct val="0"/>
              </a:spcBef>
            </a:pPr>
            <a:r>
              <a:rPr lang="en-US" sz="7200" u="none" strike="noStrike" err="1">
                <a:solidFill>
                  <a:srgbClr val="FFFFFF"/>
                </a:solidFill>
                <a:latin typeface="Kollektif"/>
                <a:ea typeface="Kollektif"/>
                <a:cs typeface="Kollektif"/>
                <a:sym typeface="Kollektif"/>
              </a:rPr>
              <a:t>Quantum</a:t>
            </a:r>
            <a:r>
              <a:rPr lang="en-US" sz="7200" err="1">
                <a:solidFill>
                  <a:srgbClr val="FFFFFF"/>
                </a:solidFill>
                <a:latin typeface="Kollektif"/>
                <a:ea typeface="Kollektif"/>
                <a:cs typeface="Kollektif"/>
                <a:sym typeface="Kollektif"/>
              </a:rPr>
              <a:t>.c</a:t>
            </a:r>
            <a:r>
              <a:rPr lang="en-US" sz="7200">
                <a:solidFill>
                  <a:srgbClr val="FFFFFF"/>
                </a:solidFill>
                <a:latin typeface="Kollektif"/>
                <a:ea typeface="Kollektif"/>
                <a:cs typeface="Kollektif"/>
                <a:sym typeface="Kollektif"/>
              </a:rPr>
              <a:t> </a:t>
            </a:r>
          </a:p>
          <a:p>
            <a:pPr>
              <a:lnSpc>
                <a:spcPts val="7200"/>
              </a:lnSpc>
              <a:spcBef>
                <a:spcPct val="0"/>
              </a:spcBef>
            </a:pPr>
            <a:r>
              <a:rPr lang="en-US" sz="7200" i="1">
                <a:solidFill>
                  <a:srgbClr val="FFFFFF"/>
                </a:solidFill>
                <a:latin typeface="Kollektif Bold Italics"/>
                <a:ea typeface="Kollektif"/>
                <a:cs typeface="Kollektif"/>
                <a:sym typeface="Kollektif"/>
              </a:rPr>
              <a:t>A deep dive</a:t>
            </a:r>
            <a:endParaRPr lang="en-US" sz="7200" i="1" u="none" strike="noStrike">
              <a:solidFill>
                <a:srgbClr val="FFFFFF"/>
              </a:solidFill>
              <a:latin typeface="Kollektif Bold Italics"/>
              <a:ea typeface="Kollektif"/>
              <a:cs typeface="Kollektif"/>
            </a:endParaRPr>
          </a:p>
        </p:txBody>
      </p:sp>
      <p:pic>
        <p:nvPicPr>
          <p:cNvPr id="10" name="Picture 9">
            <a:extLst>
              <a:ext uri="{FF2B5EF4-FFF2-40B4-BE49-F238E27FC236}">
                <a16:creationId xmlns:a16="http://schemas.microsoft.com/office/drawing/2014/main" id="{C467B5EE-743B-25C4-5250-E4F9B5F2C440}"/>
              </a:ext>
            </a:extLst>
          </p:cNvPr>
          <p:cNvPicPr>
            <a:picLocks noChangeAspect="1"/>
          </p:cNvPicPr>
          <p:nvPr/>
        </p:nvPicPr>
        <p:blipFill>
          <a:blip r:embed="rId5"/>
          <a:stretch>
            <a:fillRect/>
          </a:stretch>
        </p:blipFill>
        <p:spPr>
          <a:xfrm>
            <a:off x="1034690" y="4283822"/>
            <a:ext cx="4471149" cy="56419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TextBox 10">
            <a:extLst>
              <a:ext uri="{FF2B5EF4-FFF2-40B4-BE49-F238E27FC236}">
                <a16:creationId xmlns:a16="http://schemas.microsoft.com/office/drawing/2014/main" id="{03A1DEAF-AD84-D6CB-D34F-D5C6C3E98BC0}"/>
              </a:ext>
            </a:extLst>
          </p:cNvPr>
          <p:cNvSpPr txBox="1"/>
          <p:nvPr/>
        </p:nvSpPr>
        <p:spPr>
          <a:xfrm>
            <a:off x="6140731" y="1195014"/>
            <a:ext cx="11262956" cy="2571986"/>
          </a:xfrm>
          <a:prstGeom prst="rect">
            <a:avLst/>
          </a:prstGeom>
        </p:spPr>
        <p:txBody>
          <a:bodyPr wrap="square" lIns="0" tIns="0" rIns="0" bIns="0" rtlCol="0" anchor="t">
            <a:spAutoFit/>
          </a:bodyPr>
          <a:lstStyle/>
          <a:p>
            <a:pPr marL="457200" lvl="2" algn="just">
              <a:lnSpc>
                <a:spcPts val="2940"/>
              </a:lnSpc>
              <a:spcBef>
                <a:spcPct val="0"/>
              </a:spcBef>
            </a:pPr>
            <a:r>
              <a:rPr lang="en-US" sz="2400" u="none" strike="noStrike">
                <a:solidFill>
                  <a:srgbClr val="FFFFFF"/>
                </a:solidFill>
                <a:latin typeface="Kollektif"/>
                <a:ea typeface="Kollektif"/>
                <a:cs typeface="Kollektif"/>
              </a:rPr>
              <a:t>This is our </a:t>
            </a:r>
            <a:r>
              <a:rPr lang="en-US" sz="2800" b="1" i="1" err="1">
                <a:solidFill>
                  <a:srgbClr val="FFFFFF"/>
                </a:solidFill>
                <a:latin typeface="Kollektif"/>
                <a:ea typeface="Kollektif"/>
                <a:cs typeface="Kollektif"/>
              </a:rPr>
              <a:t>hybrid_quantum</a:t>
            </a:r>
            <a:r>
              <a:rPr lang="en-US" sz="2800" b="1" i="1">
                <a:solidFill>
                  <a:srgbClr val="FFFFFF"/>
                </a:solidFill>
                <a:latin typeface="Kollektif"/>
                <a:ea typeface="Kollektif"/>
                <a:cs typeface="Kollektif"/>
              </a:rPr>
              <a:t>() </a:t>
            </a:r>
            <a:r>
              <a:rPr lang="en-US" sz="2400">
                <a:solidFill>
                  <a:srgbClr val="FFFFFF"/>
                </a:solidFill>
                <a:latin typeface="Kollektif"/>
                <a:ea typeface="Kollektif"/>
                <a:cs typeface="Kollektif"/>
              </a:rPr>
              <a:t>function, which is responsible for implementing and maintaining our hybrid scheduler where we…</a:t>
            </a:r>
          </a:p>
          <a:p>
            <a:pPr lvl="2" indent="-457200" algn="just">
              <a:lnSpc>
                <a:spcPts val="2940"/>
              </a:lnSpc>
              <a:spcBef>
                <a:spcPct val="0"/>
              </a:spcBef>
              <a:buAutoNum type="arabicPeriod"/>
            </a:pPr>
            <a:r>
              <a:rPr lang="en-US" sz="2400">
                <a:solidFill>
                  <a:srgbClr val="FFFFFF"/>
                </a:solidFill>
                <a:latin typeface="Kollektif"/>
                <a:ea typeface="Kollektif"/>
                <a:cs typeface="Kollektif"/>
              </a:rPr>
              <a:t>S</a:t>
            </a:r>
            <a:r>
              <a:rPr lang="en-US" sz="2400" u="none" strike="noStrike">
                <a:solidFill>
                  <a:srgbClr val="FFFFFF"/>
                </a:solidFill>
                <a:latin typeface="Kollektif"/>
                <a:ea typeface="Kollektif"/>
                <a:cs typeface="Kollektif"/>
              </a:rPr>
              <a:t>tart with FIFO in </a:t>
            </a:r>
            <a:r>
              <a:rPr lang="en-US" sz="2400" u="none" strike="noStrike" err="1">
                <a:solidFill>
                  <a:srgbClr val="FFFFFF"/>
                </a:solidFill>
                <a:latin typeface="Kollektif"/>
                <a:ea typeface="Kollektif"/>
                <a:cs typeface="Kollektif"/>
              </a:rPr>
              <a:t>FIFO.c</a:t>
            </a:r>
            <a:endParaRPr lang="en-US" sz="2400" u="none" strike="noStrike">
              <a:solidFill>
                <a:srgbClr val="FFFFFF"/>
              </a:solidFill>
              <a:latin typeface="Kollektif"/>
              <a:ea typeface="Kollektif"/>
              <a:cs typeface="Kollektif"/>
            </a:endParaRPr>
          </a:p>
          <a:p>
            <a:pPr lvl="2" indent="-457200" algn="just">
              <a:lnSpc>
                <a:spcPts val="2940"/>
              </a:lnSpc>
              <a:spcBef>
                <a:spcPct val="0"/>
              </a:spcBef>
              <a:buAutoNum type="arabicPeriod"/>
            </a:pPr>
            <a:r>
              <a:rPr lang="en-US" sz="2400">
                <a:solidFill>
                  <a:srgbClr val="FFFFFF"/>
                </a:solidFill>
                <a:latin typeface="Kollektif"/>
                <a:ea typeface="Kollektif"/>
                <a:cs typeface="Kollektif"/>
              </a:rPr>
              <a:t>Run until a fixed quantum specified expires</a:t>
            </a:r>
          </a:p>
          <a:p>
            <a:pPr lvl="2" indent="-457200" algn="just">
              <a:lnSpc>
                <a:spcPts val="2940"/>
              </a:lnSpc>
              <a:spcBef>
                <a:spcPct val="0"/>
              </a:spcBef>
              <a:buAutoNum type="arabicPeriod"/>
            </a:pPr>
            <a:r>
              <a:rPr lang="en-US" sz="2400" u="none" strike="noStrike">
                <a:solidFill>
                  <a:srgbClr val="FFFFFF"/>
                </a:solidFill>
                <a:latin typeface="Kollektif"/>
                <a:ea typeface="Kollektif"/>
                <a:cs typeface="Kollektif"/>
              </a:rPr>
              <a:t>Then switch to SJF in </a:t>
            </a:r>
            <a:r>
              <a:rPr lang="en-US" sz="2400" u="none" strike="noStrike" err="1">
                <a:solidFill>
                  <a:srgbClr val="FFFFFF"/>
                </a:solidFill>
                <a:latin typeface="Kollektif"/>
                <a:ea typeface="Kollektif"/>
                <a:cs typeface="Kollektif"/>
              </a:rPr>
              <a:t>SJF.c</a:t>
            </a:r>
            <a:r>
              <a:rPr lang="en-US" sz="2400" u="none" strike="noStrike">
                <a:solidFill>
                  <a:srgbClr val="FFFFFF"/>
                </a:solidFill>
                <a:latin typeface="Kollektif"/>
                <a:ea typeface="Kollektif"/>
                <a:cs typeface="Kollektif"/>
              </a:rPr>
              <a:t> for the remaining jobs</a:t>
            </a:r>
          </a:p>
          <a:p>
            <a:pPr lvl="2" indent="-457200" algn="just">
              <a:lnSpc>
                <a:spcPts val="2940"/>
              </a:lnSpc>
              <a:spcBef>
                <a:spcPct val="0"/>
              </a:spcBef>
              <a:buAutoNum type="arabicPeriod"/>
            </a:pPr>
            <a:endParaRPr lang="en-US" sz="2400">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13" name="TextBox 12">
            <a:extLst>
              <a:ext uri="{FF2B5EF4-FFF2-40B4-BE49-F238E27FC236}">
                <a16:creationId xmlns:a16="http://schemas.microsoft.com/office/drawing/2014/main" id="{A1E8D32B-185A-F03C-DB2F-22A4037AFBE2}"/>
              </a:ext>
            </a:extLst>
          </p:cNvPr>
          <p:cNvSpPr txBox="1"/>
          <p:nvPr/>
        </p:nvSpPr>
        <p:spPr>
          <a:xfrm>
            <a:off x="6708789" y="4490284"/>
            <a:ext cx="4870421" cy="2677656"/>
          </a:xfrm>
          <a:prstGeom prst="rect">
            <a:avLst/>
          </a:prstGeom>
          <a:noFill/>
        </p:spPr>
        <p:txBody>
          <a:bodyPr wrap="square" rtlCol="0">
            <a:spAutoFit/>
          </a:bodyPr>
          <a:lstStyle/>
          <a:p>
            <a:r>
              <a:rPr lang="en-US" sz="2400">
                <a:solidFill>
                  <a:srgbClr val="FFFFFF"/>
                </a:solidFill>
                <a:latin typeface="Kollektif"/>
                <a:ea typeface="Kollektif"/>
                <a:cs typeface="Kollektif"/>
              </a:rPr>
              <a:t>This system handles the task of ensuring early jobs are handled predictably in an arrival-order fashion, then when the time window closes, the system will switch to shortest burst time to ensure optimization</a:t>
            </a:r>
            <a:endParaRPr lang="en-US" sz="2400"/>
          </a:p>
        </p:txBody>
      </p:sp>
    </p:spTree>
    <p:extLst>
      <p:ext uri="{BB962C8B-B14F-4D97-AF65-F5344CB8AC3E}">
        <p14:creationId xmlns:p14="http://schemas.microsoft.com/office/powerpoint/2010/main" val="377968761"/>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015E07DC-D7EA-3D65-4752-B5E04FBF39E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CDF37F1-22C7-0CEE-008F-57BA81D9B396}"/>
              </a:ext>
            </a:extLst>
          </p:cNvPr>
          <p:cNvSpPr/>
          <p:nvPr/>
        </p:nvSpPr>
        <p:spPr>
          <a:xfrm rot="-2058792">
            <a:off x="-1933996" y="-11640079"/>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A94F5C05-7EDC-112B-2669-6616E6F75F40}"/>
              </a:ext>
            </a:extLst>
          </p:cNvPr>
          <p:cNvGrpSpPr/>
          <p:nvPr/>
        </p:nvGrpSpPr>
        <p:grpSpPr>
          <a:xfrm>
            <a:off x="547646" y="760099"/>
            <a:ext cx="9567097" cy="8498201"/>
            <a:chOff x="0" y="-47625"/>
            <a:chExt cx="1378656" cy="1506795"/>
          </a:xfrm>
        </p:grpSpPr>
        <p:sp>
          <p:nvSpPr>
            <p:cNvPr id="4" name="Freeform 4">
              <a:extLst>
                <a:ext uri="{FF2B5EF4-FFF2-40B4-BE49-F238E27FC236}">
                  <a16:creationId xmlns:a16="http://schemas.microsoft.com/office/drawing/2014/main" id="{7BCBD0A2-0F8F-79F0-2C28-CBCA2B9B5D00}"/>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989539B5-F89A-C6FA-6981-3D6131D75246}"/>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E15E2D51-7241-E436-B423-1EDAD6D4E647}"/>
              </a:ext>
            </a:extLst>
          </p:cNvPr>
          <p:cNvSpPr txBox="1"/>
          <p:nvPr/>
        </p:nvSpPr>
        <p:spPr>
          <a:xfrm>
            <a:off x="884313" y="1510992"/>
            <a:ext cx="10905149" cy="1846659"/>
          </a:xfrm>
          <a:prstGeom prst="rect">
            <a:avLst/>
          </a:prstGeom>
        </p:spPr>
        <p:txBody>
          <a:bodyPr wrap="square" lIns="0" tIns="0" rIns="0" bIns="0" rtlCol="0" anchor="t">
            <a:spAutoFit/>
          </a:bodyPr>
          <a:lstStyle/>
          <a:p>
            <a:pPr>
              <a:lnSpc>
                <a:spcPts val="7200"/>
              </a:lnSpc>
              <a:spcBef>
                <a:spcPct val="0"/>
              </a:spcBef>
            </a:pPr>
            <a:r>
              <a:rPr lang="en-US" sz="7200" u="none" strike="noStrike" err="1">
                <a:solidFill>
                  <a:srgbClr val="FFFFFF"/>
                </a:solidFill>
                <a:latin typeface="Kollektif"/>
                <a:ea typeface="Kollektif"/>
                <a:cs typeface="Kollektif"/>
                <a:sym typeface="Kollektif"/>
              </a:rPr>
              <a:t>Quantum</a:t>
            </a:r>
            <a:r>
              <a:rPr lang="en-US" sz="7200" err="1">
                <a:solidFill>
                  <a:srgbClr val="FFFFFF"/>
                </a:solidFill>
                <a:latin typeface="Kollektif"/>
                <a:ea typeface="Kollektif"/>
                <a:cs typeface="Kollektif"/>
                <a:sym typeface="Kollektif"/>
              </a:rPr>
              <a:t>.c</a:t>
            </a:r>
            <a:r>
              <a:rPr lang="en-US" sz="7200">
                <a:solidFill>
                  <a:srgbClr val="FFFFFF"/>
                </a:solidFill>
                <a:latin typeface="Kollektif"/>
                <a:ea typeface="Kollektif"/>
                <a:cs typeface="Kollektif"/>
                <a:sym typeface="Kollektif"/>
              </a:rPr>
              <a:t> </a:t>
            </a:r>
          </a:p>
          <a:p>
            <a:pPr>
              <a:lnSpc>
                <a:spcPts val="7200"/>
              </a:lnSpc>
              <a:spcBef>
                <a:spcPct val="0"/>
              </a:spcBef>
            </a:pPr>
            <a:r>
              <a:rPr lang="en-US" sz="7200" i="1">
                <a:solidFill>
                  <a:srgbClr val="FFFFFF"/>
                </a:solidFill>
                <a:latin typeface="Kollektif Bold Italics"/>
                <a:ea typeface="Kollektif"/>
                <a:cs typeface="Kollektif"/>
                <a:sym typeface="Kollektif"/>
              </a:rPr>
              <a:t>A deep dive</a:t>
            </a:r>
            <a:endParaRPr lang="en-US" sz="7200" i="1" u="none" strike="noStrike">
              <a:solidFill>
                <a:srgbClr val="FFFFFF"/>
              </a:solidFill>
              <a:latin typeface="Kollektif Bold Italics"/>
              <a:ea typeface="Kollektif"/>
              <a:cs typeface="Kollektif"/>
            </a:endParaRPr>
          </a:p>
        </p:txBody>
      </p:sp>
      <p:sp>
        <p:nvSpPr>
          <p:cNvPr id="10" name="TextBox 9">
            <a:extLst>
              <a:ext uri="{FF2B5EF4-FFF2-40B4-BE49-F238E27FC236}">
                <a16:creationId xmlns:a16="http://schemas.microsoft.com/office/drawing/2014/main" id="{3CB2AC07-29FF-AC6B-4D55-EB1FA1151E12}"/>
              </a:ext>
            </a:extLst>
          </p:cNvPr>
          <p:cNvSpPr txBox="1"/>
          <p:nvPr/>
        </p:nvSpPr>
        <p:spPr>
          <a:xfrm>
            <a:off x="869255" y="3600745"/>
            <a:ext cx="6819771" cy="3324628"/>
          </a:xfrm>
          <a:prstGeom prst="rect">
            <a:avLst/>
          </a:prstGeom>
        </p:spPr>
        <p:txBody>
          <a:bodyPr lIns="0" tIns="0" rIns="0" bIns="0" rtlCol="0" anchor="t">
            <a:spAutoFit/>
          </a:bodyPr>
          <a:lstStyle/>
          <a:p>
            <a:pPr marL="457200" lvl="2" algn="just">
              <a:lnSpc>
                <a:spcPts val="2940"/>
              </a:lnSpc>
              <a:spcBef>
                <a:spcPct val="0"/>
              </a:spcBef>
            </a:pPr>
            <a:r>
              <a:rPr lang="en-US" sz="2400" u="none" strike="noStrike">
                <a:solidFill>
                  <a:srgbClr val="FFFFFF"/>
                </a:solidFill>
                <a:latin typeface="Kollektif"/>
                <a:ea typeface="Kollektif"/>
                <a:cs typeface="Kollektif"/>
                <a:sym typeface="Kollektif"/>
              </a:rPr>
              <a:t>For our </a:t>
            </a:r>
            <a:r>
              <a:rPr lang="en-US" sz="2800" b="1" u="none" strike="noStrike">
                <a:solidFill>
                  <a:srgbClr val="FFFFFF"/>
                </a:solidFill>
                <a:latin typeface="Kollektif"/>
                <a:ea typeface="Kollektif"/>
                <a:cs typeface="Kollektif"/>
                <a:sym typeface="Kollektif"/>
              </a:rPr>
              <a:t>data structures </a:t>
            </a:r>
            <a:r>
              <a:rPr lang="en-US" sz="2400" u="none" strike="noStrike">
                <a:solidFill>
                  <a:srgbClr val="FFFFFF"/>
                </a:solidFill>
                <a:latin typeface="Kollektif"/>
                <a:ea typeface="Kollektif"/>
                <a:cs typeface="Kollektif"/>
                <a:sym typeface="Kollektif"/>
              </a:rPr>
              <a:t>within </a:t>
            </a:r>
            <a:r>
              <a:rPr lang="en-US" sz="2400" u="none" strike="noStrike" err="1">
                <a:solidFill>
                  <a:srgbClr val="FFFFFF"/>
                </a:solidFill>
                <a:latin typeface="Kollektif"/>
                <a:ea typeface="Kollektif"/>
                <a:cs typeface="Kollektif"/>
                <a:sym typeface="Kollektif"/>
              </a:rPr>
              <a:t>quantum.c</a:t>
            </a:r>
            <a:r>
              <a:rPr lang="en-US" sz="2400" u="none" strike="noStrike">
                <a:solidFill>
                  <a:srgbClr val="FFFFFF"/>
                </a:solidFill>
                <a:latin typeface="Kollektif"/>
                <a:ea typeface="Kollektif"/>
                <a:cs typeface="Kollektif"/>
                <a:sym typeface="Kollektif"/>
              </a:rPr>
              <a:t> we have the following…</a:t>
            </a:r>
          </a:p>
          <a:p>
            <a:pPr marL="457200" lvl="2" algn="just">
              <a:lnSpc>
                <a:spcPts val="2940"/>
              </a:lnSpc>
              <a:spcBef>
                <a:spcPct val="0"/>
              </a:spcBef>
            </a:pPr>
            <a:endParaRPr lang="en-US" sz="2400">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r>
              <a:rPr lang="en-US" sz="2400" b="1" u="none" strike="noStrike">
                <a:solidFill>
                  <a:srgbClr val="FFFFFF"/>
                </a:solidFill>
                <a:latin typeface="Kollektif"/>
                <a:ea typeface="Kollektif"/>
                <a:cs typeface="Kollektif"/>
                <a:sym typeface="Kollektif"/>
              </a:rPr>
              <a:t>work[]: </a:t>
            </a:r>
            <a:r>
              <a:rPr lang="en-US" sz="2400" u="none" strike="noStrike">
                <a:solidFill>
                  <a:srgbClr val="FFFFFF"/>
                </a:solidFill>
                <a:latin typeface="Kollektif"/>
                <a:ea typeface="Kollektif"/>
                <a:cs typeface="Kollektif"/>
                <a:sym typeface="Kollektif"/>
              </a:rPr>
              <a:t>a local copy of all jobs so the original input isn’t modified or corrupted during the process</a:t>
            </a:r>
          </a:p>
          <a:p>
            <a:pPr marL="800100" lvl="2" indent="-342900" algn="just">
              <a:lnSpc>
                <a:spcPts val="2940"/>
              </a:lnSpc>
              <a:spcBef>
                <a:spcPct val="0"/>
              </a:spcBef>
              <a:buFont typeface="Arial" panose="020B0604020202020204" pitchFamily="34" charset="0"/>
              <a:buChar char="•"/>
            </a:pPr>
            <a:r>
              <a:rPr lang="en-US" sz="2400" b="1">
                <a:solidFill>
                  <a:srgbClr val="FFFFFF"/>
                </a:solidFill>
                <a:latin typeface="Kollektif"/>
                <a:ea typeface="Kollektif"/>
                <a:cs typeface="Kollektif"/>
                <a:sym typeface="Kollektif"/>
              </a:rPr>
              <a:t>remaining[]: </a:t>
            </a:r>
            <a:r>
              <a:rPr lang="en-US" sz="2400">
                <a:solidFill>
                  <a:srgbClr val="FFFFFF"/>
                </a:solidFill>
                <a:latin typeface="Kollektif"/>
                <a:ea typeface="Kollektif"/>
                <a:cs typeface="Kollektif"/>
                <a:sym typeface="Kollektif"/>
              </a:rPr>
              <a:t>keeps track of unfinished burst time of each job</a:t>
            </a:r>
            <a:endParaRPr lang="en-US" sz="2400" u="none" strike="noStrike">
              <a:solidFill>
                <a:srgbClr val="FFFFFF"/>
              </a:solidFill>
              <a:latin typeface="Kollektif"/>
              <a:ea typeface="Kollektif"/>
              <a:cs typeface="Kollektif"/>
              <a:sym typeface="Kollektif"/>
            </a:endParaRPr>
          </a:p>
          <a:p>
            <a:pPr marL="457200" lvl="2" algn="just">
              <a:lnSpc>
                <a:spcPts val="2940"/>
              </a:lnSpc>
              <a:spcBef>
                <a:spcPct val="0"/>
              </a:spcBef>
            </a:pPr>
            <a:endParaRPr lang="en-US" sz="2400" u="none" strike="noStrike">
              <a:solidFill>
                <a:srgbClr val="FFFFFF"/>
              </a:solidFill>
              <a:latin typeface="Kollektif"/>
              <a:ea typeface="Kollektif"/>
              <a:cs typeface="Kollektif"/>
              <a:sym typeface="Kollektif"/>
            </a:endParaRPr>
          </a:p>
        </p:txBody>
      </p:sp>
      <p:pic>
        <p:nvPicPr>
          <p:cNvPr id="12" name="Picture 11" descr="A computer screen with white text&#10;&#10;AI-generated content may be incorrect.">
            <a:extLst>
              <a:ext uri="{FF2B5EF4-FFF2-40B4-BE49-F238E27FC236}">
                <a16:creationId xmlns:a16="http://schemas.microsoft.com/office/drawing/2014/main" id="{5FFE09A8-76BA-114B-B891-BE4A3F70AA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36352" y="2392062"/>
            <a:ext cx="7444387" cy="28141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13" descr="A screen shot of a computer code&#10;&#10;AI-generated content may be incorrect.">
            <a:extLst>
              <a:ext uri="{FF2B5EF4-FFF2-40B4-BE49-F238E27FC236}">
                <a16:creationId xmlns:a16="http://schemas.microsoft.com/office/drawing/2014/main" id="{4E0D2BBF-AD03-A351-D8A8-ACCD18611E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36352" y="5619873"/>
            <a:ext cx="7481302" cy="20796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54612419"/>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5C39C755-85F0-C9B1-3B1A-25F29473A5D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CBB96C1-BC9C-7893-65E5-37374B25D33D}"/>
              </a:ext>
            </a:extLst>
          </p:cNvPr>
          <p:cNvSpPr/>
          <p:nvPr/>
        </p:nvSpPr>
        <p:spPr>
          <a:xfrm rot="-2058792">
            <a:off x="-1933996" y="-11640079"/>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A264D56E-C5A5-C638-EBAD-DB2A7FD1CCA0}"/>
              </a:ext>
            </a:extLst>
          </p:cNvPr>
          <p:cNvGrpSpPr/>
          <p:nvPr/>
        </p:nvGrpSpPr>
        <p:grpSpPr>
          <a:xfrm>
            <a:off x="547647" y="760099"/>
            <a:ext cx="7244632" cy="8498201"/>
            <a:chOff x="0" y="-47625"/>
            <a:chExt cx="1378656" cy="1506795"/>
          </a:xfrm>
        </p:grpSpPr>
        <p:sp>
          <p:nvSpPr>
            <p:cNvPr id="4" name="Freeform 4">
              <a:extLst>
                <a:ext uri="{FF2B5EF4-FFF2-40B4-BE49-F238E27FC236}">
                  <a16:creationId xmlns:a16="http://schemas.microsoft.com/office/drawing/2014/main" id="{DDC167F5-3929-470E-A041-497CB31FF5B6}"/>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0FF83E89-470D-99C3-2F3A-05218F3CAEFD}"/>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C18BB2B2-7215-22C9-FE21-86F31B192291}"/>
              </a:ext>
            </a:extLst>
          </p:cNvPr>
          <p:cNvSpPr txBox="1"/>
          <p:nvPr/>
        </p:nvSpPr>
        <p:spPr>
          <a:xfrm>
            <a:off x="884314" y="1510992"/>
            <a:ext cx="6695930" cy="1846659"/>
          </a:xfrm>
          <a:prstGeom prst="rect">
            <a:avLst/>
          </a:prstGeom>
        </p:spPr>
        <p:txBody>
          <a:bodyPr wrap="square" lIns="0" tIns="0" rIns="0" bIns="0" rtlCol="0" anchor="t">
            <a:spAutoFit/>
          </a:bodyPr>
          <a:lstStyle/>
          <a:p>
            <a:pPr>
              <a:lnSpc>
                <a:spcPts val="7200"/>
              </a:lnSpc>
              <a:spcBef>
                <a:spcPct val="0"/>
              </a:spcBef>
            </a:pPr>
            <a:r>
              <a:rPr lang="en-US" sz="7200" u="none" strike="noStrike" err="1">
                <a:solidFill>
                  <a:srgbClr val="FFFFFF"/>
                </a:solidFill>
                <a:latin typeface="Kollektif"/>
                <a:ea typeface="Kollektif"/>
                <a:cs typeface="Kollektif"/>
                <a:sym typeface="Kollektif"/>
              </a:rPr>
              <a:t>Quantum</a:t>
            </a:r>
            <a:r>
              <a:rPr lang="en-US" sz="7200" err="1">
                <a:solidFill>
                  <a:srgbClr val="FFFFFF"/>
                </a:solidFill>
                <a:latin typeface="Kollektif"/>
                <a:ea typeface="Kollektif"/>
                <a:cs typeface="Kollektif"/>
                <a:sym typeface="Kollektif"/>
              </a:rPr>
              <a:t>.c</a:t>
            </a:r>
            <a:r>
              <a:rPr lang="en-US" sz="7200">
                <a:solidFill>
                  <a:srgbClr val="FFFFFF"/>
                </a:solidFill>
                <a:latin typeface="Kollektif"/>
                <a:ea typeface="Kollektif"/>
                <a:cs typeface="Kollektif"/>
                <a:sym typeface="Kollektif"/>
              </a:rPr>
              <a:t> </a:t>
            </a:r>
          </a:p>
          <a:p>
            <a:pPr>
              <a:lnSpc>
                <a:spcPts val="7200"/>
              </a:lnSpc>
              <a:spcBef>
                <a:spcPct val="0"/>
              </a:spcBef>
            </a:pPr>
            <a:r>
              <a:rPr lang="en-US" sz="7200" i="1">
                <a:solidFill>
                  <a:srgbClr val="FFFFFF"/>
                </a:solidFill>
                <a:latin typeface="Kollektif Bold Italics"/>
                <a:ea typeface="Kollektif"/>
                <a:cs typeface="Kollektif"/>
                <a:sym typeface="Kollektif"/>
              </a:rPr>
              <a:t>A deep dive</a:t>
            </a:r>
            <a:endParaRPr lang="en-US" sz="7200" i="1" u="none" strike="noStrike">
              <a:solidFill>
                <a:srgbClr val="FFFFFF"/>
              </a:solidFill>
              <a:latin typeface="Kollektif Bold Italics"/>
              <a:ea typeface="Kollektif"/>
              <a:cs typeface="Kollektif"/>
            </a:endParaRPr>
          </a:p>
        </p:txBody>
      </p:sp>
      <p:pic>
        <p:nvPicPr>
          <p:cNvPr id="6" name="Picture 5" descr="A screenshot of a computer program&#10;&#10;AI-generated content may be incorrect.">
            <a:extLst>
              <a:ext uri="{FF2B5EF4-FFF2-40B4-BE49-F238E27FC236}">
                <a16:creationId xmlns:a16="http://schemas.microsoft.com/office/drawing/2014/main" id="{C9F4B071-2D47-9C2A-4458-9C292DA363F7}"/>
              </a:ext>
            </a:extLst>
          </p:cNvPr>
          <p:cNvPicPr>
            <a:picLocks noChangeAspect="1"/>
          </p:cNvPicPr>
          <p:nvPr/>
        </p:nvPicPr>
        <p:blipFill>
          <a:blip r:embed="rId4"/>
          <a:srcRect r="42108" b="45252"/>
          <a:stretch>
            <a:fillRect/>
          </a:stretch>
        </p:blipFill>
        <p:spPr>
          <a:xfrm>
            <a:off x="8113888" y="2199612"/>
            <a:ext cx="9567097" cy="33582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TextBox 12">
            <a:extLst>
              <a:ext uri="{FF2B5EF4-FFF2-40B4-BE49-F238E27FC236}">
                <a16:creationId xmlns:a16="http://schemas.microsoft.com/office/drawing/2014/main" id="{2056E6CB-0F0F-2731-9789-615E62695D3D}"/>
              </a:ext>
            </a:extLst>
          </p:cNvPr>
          <p:cNvSpPr txBox="1"/>
          <p:nvPr/>
        </p:nvSpPr>
        <p:spPr>
          <a:xfrm>
            <a:off x="869256" y="3600744"/>
            <a:ext cx="6551962" cy="4440318"/>
          </a:xfrm>
          <a:prstGeom prst="rect">
            <a:avLst/>
          </a:prstGeom>
        </p:spPr>
        <p:txBody>
          <a:bodyPr wrap="square" lIns="0" tIns="0" rIns="0" bIns="0" rtlCol="0" anchor="t">
            <a:spAutoFit/>
          </a:bodyPr>
          <a:lstStyle/>
          <a:p>
            <a:pPr marL="457200" lvl="2" algn="just">
              <a:lnSpc>
                <a:spcPts val="2940"/>
              </a:lnSpc>
              <a:spcBef>
                <a:spcPct val="0"/>
              </a:spcBef>
            </a:pPr>
            <a:r>
              <a:rPr lang="en-US" sz="2400" u="none" strike="noStrike">
                <a:solidFill>
                  <a:srgbClr val="FFFFFF"/>
                </a:solidFill>
                <a:latin typeface="Kollektif"/>
                <a:ea typeface="Kollektif"/>
                <a:cs typeface="Kollektif"/>
                <a:sym typeface="Kollektif"/>
              </a:rPr>
              <a:t>This helper function </a:t>
            </a:r>
            <a:r>
              <a:rPr lang="en-US" sz="2800" b="1" i="1" err="1">
                <a:solidFill>
                  <a:srgbClr val="FFFFFF"/>
                </a:solidFill>
                <a:latin typeface="Kollektif"/>
                <a:ea typeface="Kollektif"/>
                <a:cs typeface="Kollektif"/>
                <a:sym typeface="Kollektif"/>
              </a:rPr>
              <a:t>find_next_fifo</a:t>
            </a:r>
            <a:r>
              <a:rPr lang="en-US" sz="2800" b="1" i="1">
                <a:solidFill>
                  <a:srgbClr val="FFFFFF"/>
                </a:solidFill>
                <a:latin typeface="Kollektif"/>
                <a:ea typeface="Kollektif"/>
                <a:cs typeface="Kollektif"/>
                <a:sym typeface="Kollektif"/>
              </a:rPr>
              <a:t>() </a:t>
            </a:r>
            <a:r>
              <a:rPr lang="en-US" sz="2400">
                <a:solidFill>
                  <a:srgbClr val="FFFFFF"/>
                </a:solidFill>
                <a:latin typeface="Kollektif"/>
                <a:ea typeface="Kollektif"/>
                <a:cs typeface="Kollektif"/>
                <a:sym typeface="Kollektif"/>
              </a:rPr>
              <a:t>is used to find the earliest arrival job that has arrived before the current time and is unfinished. This essentially allows the limited FIFO phase to behave like a ready queue processed in arrival order. </a:t>
            </a:r>
          </a:p>
          <a:p>
            <a:pPr marL="457200" lvl="2" algn="just">
              <a:lnSpc>
                <a:spcPts val="2940"/>
              </a:lnSpc>
              <a:spcBef>
                <a:spcPct val="0"/>
              </a:spcBef>
            </a:pPr>
            <a:endParaRPr lang="en-US" sz="2400" u="none" strike="noStrike">
              <a:solidFill>
                <a:srgbClr val="FFFFFF"/>
              </a:solidFill>
              <a:latin typeface="Kollektif"/>
              <a:ea typeface="Kollektif"/>
              <a:cs typeface="Kollektif"/>
              <a:sym typeface="Kollektif"/>
            </a:endParaRPr>
          </a:p>
          <a:p>
            <a:pPr marL="457200" lvl="2" algn="just">
              <a:lnSpc>
                <a:spcPts val="2940"/>
              </a:lnSpc>
              <a:spcBef>
                <a:spcPct val="0"/>
              </a:spcBef>
            </a:pPr>
            <a:r>
              <a:rPr lang="en-US" sz="2800" b="1" i="1" u="none" strike="noStrike" err="1">
                <a:solidFill>
                  <a:srgbClr val="FFFFFF"/>
                </a:solidFill>
                <a:latin typeface="Kollektif"/>
                <a:ea typeface="Kollektif"/>
                <a:cs typeface="Kollektif"/>
                <a:sym typeface="Kollektif"/>
              </a:rPr>
              <a:t>earliest</a:t>
            </a:r>
            <a:r>
              <a:rPr lang="en-US" sz="2800" b="1" i="1" err="1">
                <a:solidFill>
                  <a:srgbClr val="FFFFFF"/>
                </a:solidFill>
                <a:latin typeface="Kollektif"/>
                <a:ea typeface="Kollektif"/>
                <a:cs typeface="Kollektif"/>
                <a:sym typeface="Kollektif"/>
              </a:rPr>
              <a:t>_future_arrival</a:t>
            </a:r>
            <a:r>
              <a:rPr lang="en-US" sz="2800" b="1" i="1">
                <a:solidFill>
                  <a:srgbClr val="FFFFFF"/>
                </a:solidFill>
                <a:latin typeface="Kollektif"/>
                <a:ea typeface="Kollektif"/>
                <a:cs typeface="Kollektif"/>
                <a:sym typeface="Kollektif"/>
              </a:rPr>
              <a:t>() </a:t>
            </a:r>
            <a:r>
              <a:rPr lang="en-US" sz="2400">
                <a:solidFill>
                  <a:srgbClr val="FFFFFF"/>
                </a:solidFill>
                <a:latin typeface="Kollektif"/>
                <a:ea typeface="Kollektif"/>
                <a:cs typeface="Kollektif"/>
                <a:sym typeface="Kollektif"/>
              </a:rPr>
              <a:t>is used for when no job has arrived yet and we need to jump the clock forward to the next arrival. It also prevents CPU idling and correctly simulates scheduler behavior. </a:t>
            </a:r>
            <a:endParaRPr lang="en-US" sz="2400" b="1" i="1" u="none" strike="noStrike">
              <a:solidFill>
                <a:srgbClr val="FFFFFF"/>
              </a:solidFill>
              <a:latin typeface="Kollektif"/>
              <a:ea typeface="Kollektif"/>
              <a:cs typeface="Kollektif"/>
              <a:sym typeface="Kollektif"/>
            </a:endParaRPr>
          </a:p>
        </p:txBody>
      </p:sp>
      <p:pic>
        <p:nvPicPr>
          <p:cNvPr id="14" name="Picture 13">
            <a:extLst>
              <a:ext uri="{FF2B5EF4-FFF2-40B4-BE49-F238E27FC236}">
                <a16:creationId xmlns:a16="http://schemas.microsoft.com/office/drawing/2014/main" id="{F5AD1414-6B63-E3B3-5BF7-D9706F7A8A1C}"/>
              </a:ext>
            </a:extLst>
          </p:cNvPr>
          <p:cNvPicPr>
            <a:picLocks noChangeAspect="1"/>
          </p:cNvPicPr>
          <p:nvPr/>
        </p:nvPicPr>
        <p:blipFill>
          <a:blip r:embed="rId5"/>
          <a:srcRect t="55375"/>
          <a:stretch>
            <a:fillRect/>
          </a:stretch>
        </p:blipFill>
        <p:spPr>
          <a:xfrm>
            <a:off x="8128946" y="6268361"/>
            <a:ext cx="9577646" cy="27369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Arrow: Right 14">
            <a:extLst>
              <a:ext uri="{FF2B5EF4-FFF2-40B4-BE49-F238E27FC236}">
                <a16:creationId xmlns:a16="http://schemas.microsoft.com/office/drawing/2014/main" id="{B5A28CC3-6D35-FCC5-B4EB-4DA4C5202599}"/>
              </a:ext>
            </a:extLst>
          </p:cNvPr>
          <p:cNvSpPr/>
          <p:nvPr/>
        </p:nvSpPr>
        <p:spPr>
          <a:xfrm>
            <a:off x="7600123" y="6796198"/>
            <a:ext cx="755374" cy="96420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875D3751-537E-ED94-C2AF-45C8F7F0C7D1}"/>
              </a:ext>
            </a:extLst>
          </p:cNvPr>
          <p:cNvPicPr>
            <a:picLocks noChangeAspect="1"/>
          </p:cNvPicPr>
          <p:nvPr/>
        </p:nvPicPr>
        <p:blipFill>
          <a:blip r:embed="rId6"/>
          <a:stretch>
            <a:fillRect/>
          </a:stretch>
        </p:blipFill>
        <p:spPr>
          <a:xfrm>
            <a:off x="7559858" y="3947941"/>
            <a:ext cx="786452" cy="1036410"/>
          </a:xfrm>
          <a:prstGeom prst="rect">
            <a:avLst/>
          </a:prstGeom>
        </p:spPr>
      </p:pic>
    </p:spTree>
    <p:extLst>
      <p:ext uri="{BB962C8B-B14F-4D97-AF65-F5344CB8AC3E}">
        <p14:creationId xmlns:p14="http://schemas.microsoft.com/office/powerpoint/2010/main" val="3740065554"/>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319F92CF-9AF3-A562-8FA3-8285462BA7C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B3C9EFB-2CCC-10BA-FDAC-C1342B1FE368}"/>
              </a:ext>
            </a:extLst>
          </p:cNvPr>
          <p:cNvSpPr/>
          <p:nvPr/>
        </p:nvSpPr>
        <p:spPr>
          <a:xfrm rot="-2058792">
            <a:off x="-1933996" y="-11640079"/>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5D9F4F74-17CD-129D-66EA-7C90493931B2}"/>
              </a:ext>
            </a:extLst>
          </p:cNvPr>
          <p:cNvGrpSpPr/>
          <p:nvPr/>
        </p:nvGrpSpPr>
        <p:grpSpPr>
          <a:xfrm>
            <a:off x="547646" y="760099"/>
            <a:ext cx="9567097" cy="8498201"/>
            <a:chOff x="0" y="-47625"/>
            <a:chExt cx="1378656" cy="1506795"/>
          </a:xfrm>
        </p:grpSpPr>
        <p:sp>
          <p:nvSpPr>
            <p:cNvPr id="4" name="Freeform 4">
              <a:extLst>
                <a:ext uri="{FF2B5EF4-FFF2-40B4-BE49-F238E27FC236}">
                  <a16:creationId xmlns:a16="http://schemas.microsoft.com/office/drawing/2014/main" id="{24E078B9-BC9B-1F18-84D8-C949631826EC}"/>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42C48200-3DD7-193F-3ACB-0B3CC92F2325}"/>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524C36F1-556A-EE8F-8F5B-2F9CA507212B}"/>
              </a:ext>
            </a:extLst>
          </p:cNvPr>
          <p:cNvSpPr txBox="1"/>
          <p:nvPr/>
        </p:nvSpPr>
        <p:spPr>
          <a:xfrm>
            <a:off x="884313" y="1510992"/>
            <a:ext cx="10905149" cy="1846659"/>
          </a:xfrm>
          <a:prstGeom prst="rect">
            <a:avLst/>
          </a:prstGeom>
        </p:spPr>
        <p:txBody>
          <a:bodyPr wrap="square" lIns="0" tIns="0" rIns="0" bIns="0" rtlCol="0" anchor="t">
            <a:spAutoFit/>
          </a:bodyPr>
          <a:lstStyle/>
          <a:p>
            <a:pPr>
              <a:lnSpc>
                <a:spcPts val="7200"/>
              </a:lnSpc>
              <a:spcBef>
                <a:spcPct val="0"/>
              </a:spcBef>
            </a:pPr>
            <a:r>
              <a:rPr lang="en-US" sz="7200" u="none" strike="noStrike" err="1">
                <a:solidFill>
                  <a:srgbClr val="FFFFFF"/>
                </a:solidFill>
                <a:latin typeface="Kollektif"/>
                <a:ea typeface="Kollektif"/>
                <a:cs typeface="Kollektif"/>
                <a:sym typeface="Kollektif"/>
              </a:rPr>
              <a:t>Quantum</a:t>
            </a:r>
            <a:r>
              <a:rPr lang="en-US" sz="7200" err="1">
                <a:solidFill>
                  <a:srgbClr val="FFFFFF"/>
                </a:solidFill>
                <a:latin typeface="Kollektif"/>
                <a:ea typeface="Kollektif"/>
                <a:cs typeface="Kollektif"/>
                <a:sym typeface="Kollektif"/>
              </a:rPr>
              <a:t>.c</a:t>
            </a:r>
            <a:r>
              <a:rPr lang="en-US" sz="7200">
                <a:solidFill>
                  <a:srgbClr val="FFFFFF"/>
                </a:solidFill>
                <a:latin typeface="Kollektif"/>
                <a:ea typeface="Kollektif"/>
                <a:cs typeface="Kollektif"/>
                <a:sym typeface="Kollektif"/>
              </a:rPr>
              <a:t> </a:t>
            </a:r>
          </a:p>
          <a:p>
            <a:pPr>
              <a:lnSpc>
                <a:spcPts val="7200"/>
              </a:lnSpc>
              <a:spcBef>
                <a:spcPct val="0"/>
              </a:spcBef>
            </a:pPr>
            <a:r>
              <a:rPr lang="en-US" sz="7200" i="1">
                <a:solidFill>
                  <a:srgbClr val="FFFFFF"/>
                </a:solidFill>
                <a:latin typeface="Kollektif Bold Italics"/>
                <a:ea typeface="Kollektif"/>
                <a:cs typeface="Kollektif"/>
                <a:sym typeface="Kollektif"/>
              </a:rPr>
              <a:t>A deep dive</a:t>
            </a:r>
            <a:endParaRPr lang="en-US" sz="7200" i="1" u="none" strike="noStrike">
              <a:solidFill>
                <a:srgbClr val="FFFFFF"/>
              </a:solidFill>
              <a:latin typeface="Kollektif Bold Italics"/>
              <a:ea typeface="Kollektif"/>
              <a:cs typeface="Kollektif"/>
            </a:endParaRPr>
          </a:p>
        </p:txBody>
      </p:sp>
      <p:sp>
        <p:nvSpPr>
          <p:cNvPr id="11" name="TextBox 10">
            <a:extLst>
              <a:ext uri="{FF2B5EF4-FFF2-40B4-BE49-F238E27FC236}">
                <a16:creationId xmlns:a16="http://schemas.microsoft.com/office/drawing/2014/main" id="{DCF890F8-80CD-CF09-84A9-E4AB43C3AF3A}"/>
              </a:ext>
            </a:extLst>
          </p:cNvPr>
          <p:cNvSpPr txBox="1"/>
          <p:nvPr/>
        </p:nvSpPr>
        <p:spPr>
          <a:xfrm>
            <a:off x="869255" y="3600744"/>
            <a:ext cx="8990361" cy="4068421"/>
          </a:xfrm>
          <a:prstGeom prst="rect">
            <a:avLst/>
          </a:prstGeom>
        </p:spPr>
        <p:txBody>
          <a:bodyPr wrap="square" lIns="0" tIns="0" rIns="0" bIns="0" rtlCol="0" anchor="t">
            <a:spAutoFit/>
          </a:bodyPr>
          <a:lstStyle/>
          <a:p>
            <a:pPr marL="457200" lvl="2" algn="just">
              <a:lnSpc>
                <a:spcPts val="2940"/>
              </a:lnSpc>
              <a:spcBef>
                <a:spcPct val="0"/>
              </a:spcBef>
            </a:pPr>
            <a:r>
              <a:rPr lang="en-US" sz="2400">
                <a:solidFill>
                  <a:srgbClr val="FFFFFF"/>
                </a:solidFill>
                <a:latin typeface="Kollektif"/>
                <a:ea typeface="Kollektif"/>
                <a:cs typeface="Kollektif"/>
                <a:sym typeface="Kollektif"/>
              </a:rPr>
              <a:t>In </a:t>
            </a:r>
            <a:r>
              <a:rPr lang="en-US" sz="2800" b="1">
                <a:solidFill>
                  <a:srgbClr val="FFFFFF"/>
                </a:solidFill>
                <a:latin typeface="Kollektif"/>
                <a:ea typeface="Kollektif"/>
                <a:cs typeface="Kollektif"/>
                <a:sym typeface="Kollektif"/>
              </a:rPr>
              <a:t>the FIFO phase</a:t>
            </a:r>
            <a:r>
              <a:rPr lang="en-US" sz="2400">
                <a:solidFill>
                  <a:srgbClr val="FFFFFF"/>
                </a:solidFill>
                <a:latin typeface="Kollektif"/>
                <a:ea typeface="Kollektif"/>
                <a:cs typeface="Kollektif"/>
                <a:sym typeface="Kollektif"/>
              </a:rPr>
              <a:t>, behavior consists of running only until time &lt; quantum</a:t>
            </a:r>
          </a:p>
          <a:p>
            <a:pPr marL="457200" lvl="2" algn="just">
              <a:lnSpc>
                <a:spcPts val="2940"/>
              </a:lnSpc>
              <a:spcBef>
                <a:spcPct val="0"/>
              </a:spcBef>
            </a:pPr>
            <a:endParaRPr lang="en-US" sz="2400">
              <a:solidFill>
                <a:srgbClr val="FFFFFF"/>
              </a:solidFill>
              <a:latin typeface="Kollektif"/>
              <a:ea typeface="Kollektif"/>
              <a:cs typeface="Kollektif"/>
              <a:sym typeface="Kollektif"/>
            </a:endParaRPr>
          </a:p>
          <a:p>
            <a:pPr marL="457200" lvl="2" algn="just">
              <a:lnSpc>
                <a:spcPts val="2940"/>
              </a:lnSpc>
              <a:spcBef>
                <a:spcPct val="0"/>
              </a:spcBef>
            </a:pPr>
            <a:r>
              <a:rPr lang="en-US" sz="2400">
                <a:solidFill>
                  <a:srgbClr val="FFFFFF"/>
                </a:solidFill>
                <a:latin typeface="Kollektif"/>
                <a:ea typeface="Kollektif"/>
                <a:cs typeface="Kollektif"/>
                <a:sym typeface="Kollektif"/>
              </a:rPr>
              <a:t>and in each loop we..</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pick the next FIFO job with the helper function </a:t>
            </a:r>
            <a:r>
              <a:rPr lang="en-US" sz="2400" i="1" err="1">
                <a:solidFill>
                  <a:srgbClr val="FFFFFF"/>
                </a:solidFill>
                <a:latin typeface="Kollektif"/>
                <a:ea typeface="Kollektif"/>
                <a:cs typeface="Kollektif"/>
                <a:sym typeface="Kollektif"/>
              </a:rPr>
              <a:t>find_next_fifo</a:t>
            </a:r>
            <a:r>
              <a:rPr lang="en-US" sz="2400" i="1">
                <a:solidFill>
                  <a:srgbClr val="FFFFFF"/>
                </a:solidFill>
                <a:latin typeface="Kollektif"/>
                <a:ea typeface="Kollektif"/>
                <a:cs typeface="Kollektif"/>
                <a:sym typeface="Kollektif"/>
              </a:rPr>
              <a:t>()</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then jump to next arrival if none arrived yet</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compute response if this is the first time running</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then compute the amount of time left in the quantum </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lastly, either the job finishes before the quantum or the quantum ends and we must break and switch to SJF  </a:t>
            </a:r>
            <a:endParaRPr lang="en-US" sz="2400" u="none" strike="noStrike">
              <a:solidFill>
                <a:srgbClr val="FFFFFF"/>
              </a:solidFill>
              <a:latin typeface="Kollektif"/>
              <a:ea typeface="Kollektif"/>
              <a:cs typeface="Kollektif"/>
              <a:sym typeface="Kollektif"/>
            </a:endParaRPr>
          </a:p>
        </p:txBody>
      </p:sp>
      <p:pic>
        <p:nvPicPr>
          <p:cNvPr id="14" name="Picture 13" descr="A screen shot of a computer program&#10;&#10;AI-generated content may be incorrect.">
            <a:extLst>
              <a:ext uri="{FF2B5EF4-FFF2-40B4-BE49-F238E27FC236}">
                <a16:creationId xmlns:a16="http://schemas.microsoft.com/office/drawing/2014/main" id="{17A881ED-D048-24AC-6E38-38E663223C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76851" y="2504706"/>
            <a:ext cx="6858957" cy="52775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4130568"/>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8FD903E9-F0A9-8902-369B-9EB48ECAA80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DB77C2B-BFC6-E4BE-857B-75E75994458B}"/>
              </a:ext>
            </a:extLst>
          </p:cNvPr>
          <p:cNvSpPr/>
          <p:nvPr/>
        </p:nvSpPr>
        <p:spPr>
          <a:xfrm rot="-2058792">
            <a:off x="-1933996" y="-11640079"/>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4E63DDE2-8158-5236-2C66-741AAB410511}"/>
              </a:ext>
            </a:extLst>
          </p:cNvPr>
          <p:cNvGrpSpPr/>
          <p:nvPr/>
        </p:nvGrpSpPr>
        <p:grpSpPr>
          <a:xfrm>
            <a:off x="547646" y="760099"/>
            <a:ext cx="9567097" cy="8498201"/>
            <a:chOff x="0" y="-47625"/>
            <a:chExt cx="1378656" cy="1506795"/>
          </a:xfrm>
        </p:grpSpPr>
        <p:sp>
          <p:nvSpPr>
            <p:cNvPr id="4" name="Freeform 4">
              <a:extLst>
                <a:ext uri="{FF2B5EF4-FFF2-40B4-BE49-F238E27FC236}">
                  <a16:creationId xmlns:a16="http://schemas.microsoft.com/office/drawing/2014/main" id="{3E2C4D5D-C390-B654-52A3-BAE85BB6DB94}"/>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4FA8B9A3-7407-62F4-7372-3529F7ED5C04}"/>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07E4415D-7B53-C42B-785E-484C5B333F5F}"/>
              </a:ext>
            </a:extLst>
          </p:cNvPr>
          <p:cNvSpPr txBox="1"/>
          <p:nvPr/>
        </p:nvSpPr>
        <p:spPr>
          <a:xfrm>
            <a:off x="884313" y="1510992"/>
            <a:ext cx="10905149" cy="1846659"/>
          </a:xfrm>
          <a:prstGeom prst="rect">
            <a:avLst/>
          </a:prstGeom>
        </p:spPr>
        <p:txBody>
          <a:bodyPr wrap="square" lIns="0" tIns="0" rIns="0" bIns="0" rtlCol="0" anchor="t">
            <a:spAutoFit/>
          </a:bodyPr>
          <a:lstStyle/>
          <a:p>
            <a:pPr>
              <a:lnSpc>
                <a:spcPts val="7200"/>
              </a:lnSpc>
              <a:spcBef>
                <a:spcPct val="0"/>
              </a:spcBef>
            </a:pPr>
            <a:r>
              <a:rPr lang="en-US" sz="7200" u="none" strike="noStrike" err="1">
                <a:solidFill>
                  <a:srgbClr val="FFFFFF"/>
                </a:solidFill>
                <a:latin typeface="Kollektif"/>
                <a:ea typeface="Kollektif"/>
                <a:cs typeface="Kollektif"/>
                <a:sym typeface="Kollektif"/>
              </a:rPr>
              <a:t>Quantum</a:t>
            </a:r>
            <a:r>
              <a:rPr lang="en-US" sz="7200" err="1">
                <a:solidFill>
                  <a:srgbClr val="FFFFFF"/>
                </a:solidFill>
                <a:latin typeface="Kollektif"/>
                <a:ea typeface="Kollektif"/>
                <a:cs typeface="Kollektif"/>
                <a:sym typeface="Kollektif"/>
              </a:rPr>
              <a:t>.c</a:t>
            </a:r>
            <a:r>
              <a:rPr lang="en-US" sz="7200">
                <a:solidFill>
                  <a:srgbClr val="FFFFFF"/>
                </a:solidFill>
                <a:latin typeface="Kollektif"/>
                <a:ea typeface="Kollektif"/>
                <a:cs typeface="Kollektif"/>
                <a:sym typeface="Kollektif"/>
              </a:rPr>
              <a:t> </a:t>
            </a:r>
          </a:p>
          <a:p>
            <a:pPr>
              <a:lnSpc>
                <a:spcPts val="7200"/>
              </a:lnSpc>
              <a:spcBef>
                <a:spcPct val="0"/>
              </a:spcBef>
            </a:pPr>
            <a:r>
              <a:rPr lang="en-US" sz="7200" i="1">
                <a:solidFill>
                  <a:srgbClr val="FFFFFF"/>
                </a:solidFill>
                <a:latin typeface="Kollektif Bold Italics"/>
                <a:ea typeface="Kollektif"/>
                <a:cs typeface="Kollektif"/>
                <a:sym typeface="Kollektif"/>
              </a:rPr>
              <a:t>A deep dive</a:t>
            </a:r>
            <a:endParaRPr lang="en-US" sz="7200" i="1" u="none" strike="noStrike">
              <a:solidFill>
                <a:srgbClr val="FFFFFF"/>
              </a:solidFill>
              <a:latin typeface="Kollektif Bold Italics"/>
              <a:ea typeface="Kollektif"/>
              <a:cs typeface="Kollektif"/>
            </a:endParaRPr>
          </a:p>
        </p:txBody>
      </p:sp>
      <p:sp>
        <p:nvSpPr>
          <p:cNvPr id="11" name="TextBox 10">
            <a:extLst>
              <a:ext uri="{FF2B5EF4-FFF2-40B4-BE49-F238E27FC236}">
                <a16:creationId xmlns:a16="http://schemas.microsoft.com/office/drawing/2014/main" id="{08C9894E-DD38-66BE-250F-B8F9E0CDC679}"/>
              </a:ext>
            </a:extLst>
          </p:cNvPr>
          <p:cNvSpPr txBox="1"/>
          <p:nvPr/>
        </p:nvSpPr>
        <p:spPr>
          <a:xfrm>
            <a:off x="869255" y="3600744"/>
            <a:ext cx="8990361" cy="3324628"/>
          </a:xfrm>
          <a:prstGeom prst="rect">
            <a:avLst/>
          </a:prstGeom>
        </p:spPr>
        <p:txBody>
          <a:bodyPr wrap="square" lIns="0" tIns="0" rIns="0" bIns="0" rtlCol="0" anchor="t">
            <a:spAutoFit/>
          </a:bodyPr>
          <a:lstStyle/>
          <a:p>
            <a:pPr marL="457200" lvl="2" algn="just">
              <a:lnSpc>
                <a:spcPts val="2940"/>
              </a:lnSpc>
              <a:spcBef>
                <a:spcPct val="0"/>
              </a:spcBef>
            </a:pPr>
            <a:r>
              <a:rPr lang="en-US" sz="2400">
                <a:solidFill>
                  <a:srgbClr val="FFFFFF"/>
                </a:solidFill>
                <a:latin typeface="Kollektif"/>
                <a:ea typeface="Kollektif"/>
                <a:cs typeface="Kollektif"/>
                <a:sym typeface="Kollektif"/>
              </a:rPr>
              <a:t>In </a:t>
            </a:r>
            <a:r>
              <a:rPr lang="en-US" sz="2800" b="1">
                <a:solidFill>
                  <a:srgbClr val="FFFFFF"/>
                </a:solidFill>
                <a:latin typeface="Kollektif"/>
                <a:ea typeface="Kollektif"/>
                <a:cs typeface="Kollektif"/>
                <a:sym typeface="Kollektif"/>
              </a:rPr>
              <a:t>the SJF phase</a:t>
            </a:r>
            <a:r>
              <a:rPr lang="en-US" sz="2400">
                <a:solidFill>
                  <a:srgbClr val="FFFFFF"/>
                </a:solidFill>
                <a:latin typeface="Kollektif"/>
                <a:ea typeface="Kollektif"/>
                <a:cs typeface="Kollektif"/>
                <a:sym typeface="Kollektif"/>
              </a:rPr>
              <a:t>, behavior consists of running only for the work that remains after the quantum ends</a:t>
            </a:r>
          </a:p>
          <a:p>
            <a:pPr marL="457200" lvl="2" algn="just">
              <a:lnSpc>
                <a:spcPts val="2940"/>
              </a:lnSpc>
              <a:spcBef>
                <a:spcPct val="0"/>
              </a:spcBef>
            </a:pPr>
            <a:endParaRPr lang="en-US" sz="2400">
              <a:solidFill>
                <a:srgbClr val="FFFFFF"/>
              </a:solidFill>
              <a:latin typeface="Kollektif"/>
              <a:ea typeface="Kollektif"/>
              <a:cs typeface="Kollektif"/>
              <a:sym typeface="Kollektif"/>
            </a:endParaRPr>
          </a:p>
          <a:p>
            <a:pPr marL="457200" lvl="2" algn="just">
              <a:lnSpc>
                <a:spcPts val="2940"/>
              </a:lnSpc>
              <a:spcBef>
                <a:spcPct val="0"/>
              </a:spcBef>
            </a:pPr>
            <a:r>
              <a:rPr lang="en-US" sz="2400">
                <a:solidFill>
                  <a:srgbClr val="FFFFFF"/>
                </a:solidFill>
                <a:latin typeface="Kollektif"/>
                <a:ea typeface="Kollektif"/>
                <a:cs typeface="Kollektif"/>
                <a:sym typeface="Kollektif"/>
              </a:rPr>
              <a:t>and in each loop we..</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choose the job with the smallest </a:t>
            </a:r>
            <a:r>
              <a:rPr lang="en-US" sz="2400" i="1">
                <a:solidFill>
                  <a:srgbClr val="FFFFFF"/>
                </a:solidFill>
                <a:latin typeface="Kollektif"/>
                <a:ea typeface="Kollektif"/>
                <a:cs typeface="Kollektif"/>
                <a:sym typeface="Kollektif"/>
              </a:rPr>
              <a:t>remaining[]</a:t>
            </a:r>
            <a:r>
              <a:rPr lang="en-US" sz="2400">
                <a:solidFill>
                  <a:srgbClr val="FFFFFF"/>
                </a:solidFill>
                <a:latin typeface="Kollektif"/>
                <a:ea typeface="Kollektif"/>
                <a:cs typeface="Kollektif"/>
                <a:sym typeface="Kollektif"/>
              </a:rPr>
              <a:t> time </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jump to next arrival if nothing is available</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compute response if this is the first run</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run job to completion </a:t>
            </a:r>
          </a:p>
          <a:p>
            <a:pPr lvl="2" indent="-457200" algn="just">
              <a:lnSpc>
                <a:spcPts val="2940"/>
              </a:lnSpc>
              <a:spcBef>
                <a:spcPct val="0"/>
              </a:spcBef>
              <a:buAutoNum type="arabicPeriod"/>
            </a:pPr>
            <a:r>
              <a:rPr lang="en-US" sz="2400">
                <a:solidFill>
                  <a:srgbClr val="FFFFFF"/>
                </a:solidFill>
                <a:latin typeface="Kollektif"/>
                <a:ea typeface="Kollektif"/>
                <a:cs typeface="Kollektif"/>
                <a:sym typeface="Kollektif"/>
              </a:rPr>
              <a:t>then update metrics</a:t>
            </a:r>
          </a:p>
        </p:txBody>
      </p:sp>
      <p:pic>
        <p:nvPicPr>
          <p:cNvPr id="7" name="Picture 6" descr="A screen shot of a computer program&#10;&#10;AI-generated content may be incorrect.">
            <a:extLst>
              <a:ext uri="{FF2B5EF4-FFF2-40B4-BE49-F238E27FC236}">
                <a16:creationId xmlns:a16="http://schemas.microsoft.com/office/drawing/2014/main" id="{6B336E4A-CF99-D143-CE2D-A326AF0A09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0370" y="1898852"/>
            <a:ext cx="6954220" cy="62206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37909094"/>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725400" y="-1790700"/>
            <a:ext cx="32800490" cy="26814401"/>
          </a:xfrm>
          <a:custGeom>
            <a:avLst/>
            <a:gdLst/>
            <a:ahLst/>
            <a:cxnLst/>
            <a:rect l="l" t="t" r="r" b="b"/>
            <a:pathLst>
              <a:path w="32800490" h="26814401">
                <a:moveTo>
                  <a:pt x="0" y="0"/>
                </a:moveTo>
                <a:lnTo>
                  <a:pt x="32800490" y="0"/>
                </a:lnTo>
                <a:lnTo>
                  <a:pt x="32800490" y="26814400"/>
                </a:lnTo>
                <a:lnTo>
                  <a:pt x="0" y="26814400"/>
                </a:lnTo>
                <a:lnTo>
                  <a:pt x="0" y="0"/>
                </a:lnTo>
                <a:close/>
              </a:path>
            </a:pathLst>
          </a:custGeom>
          <a:blipFill dpi="0" rotWithShape="1">
            <a:blip r:embed="rId3">
              <a:alphaModFix amt="69898"/>
            </a:blip>
            <a:srcRect/>
            <a:stretch>
              <a:fillRect/>
            </a:stretch>
          </a:blipFill>
          <a:ln cap="sq">
            <a:noFill/>
            <a:prstDash val="solid"/>
            <a:miter/>
          </a:ln>
        </p:spPr>
        <p:txBody>
          <a:bodyPr/>
          <a:lstStyle/>
          <a:p>
            <a:endParaRPr lang="en-US"/>
          </a:p>
        </p:txBody>
      </p:sp>
      <p:sp>
        <p:nvSpPr>
          <p:cNvPr id="3" name="TextBox 3"/>
          <p:cNvSpPr txBox="1"/>
          <p:nvPr/>
        </p:nvSpPr>
        <p:spPr>
          <a:xfrm>
            <a:off x="1028700" y="495300"/>
            <a:ext cx="16230600" cy="1790362"/>
          </a:xfrm>
          <a:prstGeom prst="rect">
            <a:avLst/>
          </a:prstGeom>
        </p:spPr>
        <p:txBody>
          <a:bodyPr lIns="0" tIns="0" rIns="0" bIns="0" rtlCol="0" anchor="t">
            <a:spAutoFit/>
          </a:bodyPr>
          <a:lstStyle/>
          <a:p>
            <a:pPr marL="0" lvl="0" indent="0" algn="ctr">
              <a:lnSpc>
                <a:spcPts val="15094"/>
              </a:lnSpc>
              <a:spcBef>
                <a:spcPct val="0"/>
              </a:spcBef>
            </a:pPr>
            <a:r>
              <a:rPr lang="en-US" sz="11500" b="1" spc="-633">
                <a:solidFill>
                  <a:srgbClr val="FFFFFF"/>
                </a:solidFill>
                <a:latin typeface="Kollektif Bold"/>
                <a:ea typeface="Kollektif Bold"/>
                <a:cs typeface="Kollektif Bold"/>
                <a:sym typeface="Kollektif Bold"/>
              </a:rPr>
              <a:t>Turnaround Time</a:t>
            </a:r>
          </a:p>
        </p:txBody>
      </p:sp>
      <p:sp>
        <p:nvSpPr>
          <p:cNvPr id="7" name="TextBox 10">
            <a:extLst>
              <a:ext uri="{FF2B5EF4-FFF2-40B4-BE49-F238E27FC236}">
                <a16:creationId xmlns:a16="http://schemas.microsoft.com/office/drawing/2014/main" id="{DBDAC0E2-4B13-61D2-4A40-EBA0CD6F5B7C}"/>
              </a:ext>
            </a:extLst>
          </p:cNvPr>
          <p:cNvSpPr txBox="1"/>
          <p:nvPr/>
        </p:nvSpPr>
        <p:spPr>
          <a:xfrm>
            <a:off x="5902845" y="2256699"/>
            <a:ext cx="6819771" cy="2220608"/>
          </a:xfrm>
          <a:prstGeom prst="rect">
            <a:avLst/>
          </a:prstGeom>
        </p:spPr>
        <p:txBody>
          <a:bodyPr lIns="0" tIns="0" rIns="0" bIns="0" rtlCol="0" anchor="t">
            <a:spAutoFit/>
          </a:bodyPr>
          <a:lstStyle/>
          <a:p>
            <a:pPr marL="0" lvl="1" algn="ctr">
              <a:lnSpc>
                <a:spcPct val="200000"/>
              </a:lnSpc>
              <a:spcBef>
                <a:spcPct val="0"/>
              </a:spcBef>
            </a:pPr>
            <a:r>
              <a:rPr lang="en-US" sz="2800" u="none" strike="noStrike">
                <a:solidFill>
                  <a:srgbClr val="FFFFFF"/>
                </a:solidFill>
                <a:latin typeface="Kollektif"/>
                <a:ea typeface="Kollektif"/>
                <a:cs typeface="Kollektif"/>
                <a:sym typeface="Kollektif"/>
              </a:rPr>
              <a:t>Time from arrival to completion</a:t>
            </a:r>
          </a:p>
          <a:p>
            <a:pPr marL="457200" lvl="2" algn="just">
              <a:lnSpc>
                <a:spcPct val="200000"/>
              </a:lnSpc>
              <a:spcBef>
                <a:spcPct val="0"/>
              </a:spcBef>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8" name="TextBox 10">
            <a:extLst>
              <a:ext uri="{FF2B5EF4-FFF2-40B4-BE49-F238E27FC236}">
                <a16:creationId xmlns:a16="http://schemas.microsoft.com/office/drawing/2014/main" id="{0BB5E544-6375-0A98-2625-7E4BF258B830}"/>
              </a:ext>
            </a:extLst>
          </p:cNvPr>
          <p:cNvSpPr txBox="1"/>
          <p:nvPr/>
        </p:nvSpPr>
        <p:spPr>
          <a:xfrm>
            <a:off x="5902844" y="3367003"/>
            <a:ext cx="6819771" cy="3297826"/>
          </a:xfrm>
          <a:prstGeom prst="rect">
            <a:avLst/>
          </a:prstGeom>
        </p:spPr>
        <p:txBody>
          <a:bodyPr lIns="0" tIns="0" rIns="0" bIns="0" rtlCol="0" anchor="t">
            <a:spAutoFit/>
          </a:bodyPr>
          <a:lstStyle/>
          <a:p>
            <a:pPr marL="800100" lvl="2" indent="-342900" algn="just">
              <a:lnSpc>
                <a:spcPct val="200000"/>
              </a:lnSpc>
              <a:spcBef>
                <a:spcPct val="0"/>
              </a:spcBef>
              <a:buFont typeface="Arial" panose="020B0604020202020204" pitchFamily="34" charset="0"/>
              <a:buChar char="•"/>
            </a:pPr>
            <a:r>
              <a:rPr lang="en-US" sz="2100" u="none" strike="noStrike">
                <a:solidFill>
                  <a:srgbClr val="FFFFFF"/>
                </a:solidFill>
                <a:latin typeface="Kollektif"/>
                <a:ea typeface="Kollektif"/>
                <a:cs typeface="Kollektif"/>
                <a:sym typeface="Kollektif"/>
              </a:rPr>
              <a:t>Let’s say a job arrives at 0ms starts on the CPU at 10ms and completes execution at 15ms.</a:t>
            </a:r>
          </a:p>
          <a:p>
            <a:pPr marL="1257300" lvl="3" indent="-342900" algn="just">
              <a:lnSpc>
                <a:spcPct val="200000"/>
              </a:lnSpc>
              <a:spcBef>
                <a:spcPct val="0"/>
              </a:spcBef>
              <a:buFont typeface="Arial" panose="020B0604020202020204" pitchFamily="34" charset="0"/>
              <a:buChar char="•"/>
            </a:pPr>
            <a:r>
              <a:rPr lang="en-US" sz="2100" u="none" strike="noStrike">
                <a:solidFill>
                  <a:srgbClr val="FFFFFF"/>
                </a:solidFill>
                <a:latin typeface="Kollektif"/>
                <a:ea typeface="Kollektif"/>
                <a:cs typeface="Kollektif"/>
                <a:sym typeface="Kollektif"/>
              </a:rPr>
              <a:t>Turnaround Time = 15ms - 0ms = 15ms</a:t>
            </a:r>
          </a:p>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cxnSp>
        <p:nvCxnSpPr>
          <p:cNvPr id="10" name="Straight Connector 9">
            <a:extLst>
              <a:ext uri="{FF2B5EF4-FFF2-40B4-BE49-F238E27FC236}">
                <a16:creationId xmlns:a16="http://schemas.microsoft.com/office/drawing/2014/main" id="{BB52FA3A-4286-004A-E256-B825C03EF974}"/>
              </a:ext>
            </a:extLst>
          </p:cNvPr>
          <p:cNvCxnSpPr/>
          <p:nvPr/>
        </p:nvCxnSpPr>
        <p:spPr>
          <a:xfrm flipH="1">
            <a:off x="2019299" y="8724900"/>
            <a:ext cx="14249400" cy="0"/>
          </a:xfrm>
          <a:prstGeom prst="line">
            <a:avLst/>
          </a:prstGeom>
          <a:ln w="73025">
            <a:solidFill>
              <a:srgbClr val="9E47E3"/>
            </a:solidFill>
          </a:ln>
        </p:spPr>
        <p:style>
          <a:lnRef idx="3">
            <a:schemeClr val="accent5"/>
          </a:lnRef>
          <a:fillRef idx="0">
            <a:schemeClr val="accent5"/>
          </a:fillRef>
          <a:effectRef idx="2">
            <a:schemeClr val="accent5"/>
          </a:effectRef>
          <a:fontRef idx="minor">
            <a:schemeClr val="tx1"/>
          </a:fontRef>
        </p:style>
      </p:cxnSp>
      <p:cxnSp>
        <p:nvCxnSpPr>
          <p:cNvPr id="12" name="Straight Connector 11">
            <a:extLst>
              <a:ext uri="{FF2B5EF4-FFF2-40B4-BE49-F238E27FC236}">
                <a16:creationId xmlns:a16="http://schemas.microsoft.com/office/drawing/2014/main" id="{C0A9118D-5081-830C-3645-3C6A042B7244}"/>
              </a:ext>
            </a:extLst>
          </p:cNvPr>
          <p:cNvCxnSpPr>
            <a:cxnSpLocks/>
          </p:cNvCxnSpPr>
          <p:nvPr/>
        </p:nvCxnSpPr>
        <p:spPr>
          <a:xfrm>
            <a:off x="2016367" y="8724900"/>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48F19FB-038D-1806-6B97-9D8557531C36}"/>
              </a:ext>
            </a:extLst>
          </p:cNvPr>
          <p:cNvCxnSpPr>
            <a:cxnSpLocks/>
          </p:cNvCxnSpPr>
          <p:nvPr/>
        </p:nvCxnSpPr>
        <p:spPr>
          <a:xfrm>
            <a:off x="8839200" y="8733692"/>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21936E3-1396-0E29-F3D4-674FE1B9DD02}"/>
              </a:ext>
            </a:extLst>
          </p:cNvPr>
          <p:cNvCxnSpPr>
            <a:cxnSpLocks/>
          </p:cNvCxnSpPr>
          <p:nvPr/>
        </p:nvCxnSpPr>
        <p:spPr>
          <a:xfrm>
            <a:off x="12801600" y="8724900"/>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9" name="TextBox 10">
            <a:extLst>
              <a:ext uri="{FF2B5EF4-FFF2-40B4-BE49-F238E27FC236}">
                <a16:creationId xmlns:a16="http://schemas.microsoft.com/office/drawing/2014/main" id="{B6B68641-B2EE-9BEC-F7CE-D136BF900C61}"/>
              </a:ext>
            </a:extLst>
          </p:cNvPr>
          <p:cNvSpPr txBox="1"/>
          <p:nvPr/>
        </p:nvSpPr>
        <p:spPr>
          <a:xfrm>
            <a:off x="1522534" y="8928166"/>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0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0" name="TextBox 10">
            <a:extLst>
              <a:ext uri="{FF2B5EF4-FFF2-40B4-BE49-F238E27FC236}">
                <a16:creationId xmlns:a16="http://schemas.microsoft.com/office/drawing/2014/main" id="{16F6217A-AC73-FE98-205F-541127552E8A}"/>
              </a:ext>
            </a:extLst>
          </p:cNvPr>
          <p:cNvSpPr txBox="1"/>
          <p:nvPr/>
        </p:nvSpPr>
        <p:spPr>
          <a:xfrm>
            <a:off x="8325065" y="8949313"/>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10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1" name="TextBox 10">
            <a:extLst>
              <a:ext uri="{FF2B5EF4-FFF2-40B4-BE49-F238E27FC236}">
                <a16:creationId xmlns:a16="http://schemas.microsoft.com/office/drawing/2014/main" id="{E5978D59-1A88-B428-694F-70B2A2DF2923}"/>
              </a:ext>
            </a:extLst>
          </p:cNvPr>
          <p:cNvSpPr txBox="1"/>
          <p:nvPr/>
        </p:nvSpPr>
        <p:spPr>
          <a:xfrm>
            <a:off x="12307767" y="9029700"/>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15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2" name="Rectangle 21">
            <a:extLst>
              <a:ext uri="{FF2B5EF4-FFF2-40B4-BE49-F238E27FC236}">
                <a16:creationId xmlns:a16="http://schemas.microsoft.com/office/drawing/2014/main" id="{032560E1-A794-8DE4-76FC-1D9ACBDBE7C0}"/>
              </a:ext>
            </a:extLst>
          </p:cNvPr>
          <p:cNvSpPr/>
          <p:nvPr/>
        </p:nvSpPr>
        <p:spPr>
          <a:xfrm>
            <a:off x="8818898" y="7464037"/>
            <a:ext cx="3982702" cy="121920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F1F85EF9-72E8-6701-F892-6627AC15643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90577A3-989B-C55C-264F-2F9FE897DA33}"/>
              </a:ext>
            </a:extLst>
          </p:cNvPr>
          <p:cNvSpPr/>
          <p:nvPr/>
        </p:nvSpPr>
        <p:spPr>
          <a:xfrm>
            <a:off x="-12420600" y="-1104900"/>
            <a:ext cx="32800490" cy="26814401"/>
          </a:xfrm>
          <a:custGeom>
            <a:avLst/>
            <a:gdLst/>
            <a:ahLst/>
            <a:cxnLst/>
            <a:rect l="l" t="t" r="r" b="b"/>
            <a:pathLst>
              <a:path w="32800490" h="26814401">
                <a:moveTo>
                  <a:pt x="0" y="0"/>
                </a:moveTo>
                <a:lnTo>
                  <a:pt x="32800490" y="0"/>
                </a:lnTo>
                <a:lnTo>
                  <a:pt x="32800490" y="26814400"/>
                </a:lnTo>
                <a:lnTo>
                  <a:pt x="0" y="26814400"/>
                </a:lnTo>
                <a:lnTo>
                  <a:pt x="0" y="0"/>
                </a:lnTo>
                <a:close/>
              </a:path>
            </a:pathLst>
          </a:custGeom>
          <a:blipFill dpi="0" rotWithShape="1">
            <a:blip r:embed="rId3">
              <a:alphaModFix amt="69898"/>
            </a:blip>
            <a:srcRect/>
            <a:stretch>
              <a:fillRect/>
            </a:stretch>
          </a:blipFill>
          <a:ln cap="sq">
            <a:noFill/>
            <a:prstDash val="solid"/>
            <a:miter/>
          </a:ln>
        </p:spPr>
        <p:txBody>
          <a:bodyPr/>
          <a:lstStyle/>
          <a:p>
            <a:endParaRPr lang="en-US"/>
          </a:p>
        </p:txBody>
      </p:sp>
      <p:sp>
        <p:nvSpPr>
          <p:cNvPr id="3" name="TextBox 3">
            <a:extLst>
              <a:ext uri="{FF2B5EF4-FFF2-40B4-BE49-F238E27FC236}">
                <a16:creationId xmlns:a16="http://schemas.microsoft.com/office/drawing/2014/main" id="{7F2810B3-2FC1-7C13-65C5-7721226BDEE5}"/>
              </a:ext>
            </a:extLst>
          </p:cNvPr>
          <p:cNvSpPr txBox="1"/>
          <p:nvPr/>
        </p:nvSpPr>
        <p:spPr>
          <a:xfrm>
            <a:off x="1028700" y="495300"/>
            <a:ext cx="16230600" cy="1790362"/>
          </a:xfrm>
          <a:prstGeom prst="rect">
            <a:avLst/>
          </a:prstGeom>
        </p:spPr>
        <p:txBody>
          <a:bodyPr lIns="0" tIns="0" rIns="0" bIns="0" rtlCol="0" anchor="t">
            <a:spAutoFit/>
          </a:bodyPr>
          <a:lstStyle/>
          <a:p>
            <a:pPr marL="0" lvl="0" indent="0" algn="ctr">
              <a:lnSpc>
                <a:spcPts val="15094"/>
              </a:lnSpc>
              <a:spcBef>
                <a:spcPct val="0"/>
              </a:spcBef>
            </a:pPr>
            <a:r>
              <a:rPr lang="en-US" sz="11500" b="1" spc="-633">
                <a:solidFill>
                  <a:srgbClr val="FFFFFF"/>
                </a:solidFill>
                <a:latin typeface="Kollektif Bold"/>
                <a:ea typeface="Kollektif Bold"/>
                <a:cs typeface="Kollektif Bold"/>
                <a:sym typeface="Kollektif Bold"/>
              </a:rPr>
              <a:t>Response Time</a:t>
            </a:r>
          </a:p>
        </p:txBody>
      </p:sp>
      <p:sp>
        <p:nvSpPr>
          <p:cNvPr id="7" name="TextBox 10">
            <a:extLst>
              <a:ext uri="{FF2B5EF4-FFF2-40B4-BE49-F238E27FC236}">
                <a16:creationId xmlns:a16="http://schemas.microsoft.com/office/drawing/2014/main" id="{A9E97DE6-3D91-8802-D6A9-978415D300E9}"/>
              </a:ext>
            </a:extLst>
          </p:cNvPr>
          <p:cNvSpPr txBox="1"/>
          <p:nvPr/>
        </p:nvSpPr>
        <p:spPr>
          <a:xfrm>
            <a:off x="5436088" y="2213788"/>
            <a:ext cx="7753286" cy="2220608"/>
          </a:xfrm>
          <a:prstGeom prst="rect">
            <a:avLst/>
          </a:prstGeom>
        </p:spPr>
        <p:txBody>
          <a:bodyPr wrap="square" lIns="0" tIns="0" rIns="0" bIns="0" rtlCol="0" anchor="t">
            <a:spAutoFit/>
          </a:bodyPr>
          <a:lstStyle/>
          <a:p>
            <a:pPr marL="0" lvl="1" algn="ctr">
              <a:lnSpc>
                <a:spcPct val="200000"/>
              </a:lnSpc>
              <a:spcBef>
                <a:spcPct val="0"/>
              </a:spcBef>
            </a:pPr>
            <a:r>
              <a:rPr lang="en-US" sz="2800" u="none" strike="noStrike">
                <a:solidFill>
                  <a:srgbClr val="FFFFFF"/>
                </a:solidFill>
                <a:latin typeface="Kollektif"/>
                <a:ea typeface="Kollektif"/>
                <a:cs typeface="Kollektif"/>
                <a:sym typeface="Kollektif"/>
              </a:rPr>
              <a:t>Time from arrival of job to start on the CPU</a:t>
            </a:r>
          </a:p>
          <a:p>
            <a:pPr marL="457200" lvl="2" algn="just">
              <a:lnSpc>
                <a:spcPct val="200000"/>
              </a:lnSpc>
              <a:spcBef>
                <a:spcPct val="0"/>
              </a:spcBef>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8" name="TextBox 10">
            <a:extLst>
              <a:ext uri="{FF2B5EF4-FFF2-40B4-BE49-F238E27FC236}">
                <a16:creationId xmlns:a16="http://schemas.microsoft.com/office/drawing/2014/main" id="{8659C05D-E0FB-40E6-5B06-2380E6888E26}"/>
              </a:ext>
            </a:extLst>
          </p:cNvPr>
          <p:cNvSpPr txBox="1"/>
          <p:nvPr/>
        </p:nvSpPr>
        <p:spPr>
          <a:xfrm>
            <a:off x="5902845" y="3355566"/>
            <a:ext cx="6819771" cy="3297826"/>
          </a:xfrm>
          <a:prstGeom prst="rect">
            <a:avLst/>
          </a:prstGeom>
        </p:spPr>
        <p:txBody>
          <a:bodyPr lIns="0" tIns="0" rIns="0" bIns="0" rtlCol="0" anchor="t">
            <a:spAutoFit/>
          </a:bodyPr>
          <a:lstStyle/>
          <a:p>
            <a:pPr marL="800100" lvl="2" indent="-342900" algn="just">
              <a:lnSpc>
                <a:spcPct val="200000"/>
              </a:lnSpc>
              <a:spcBef>
                <a:spcPct val="0"/>
              </a:spcBef>
              <a:buFont typeface="Arial" panose="020B0604020202020204" pitchFamily="34" charset="0"/>
              <a:buChar char="•"/>
            </a:pPr>
            <a:r>
              <a:rPr lang="en-US" sz="2100" u="none" strike="noStrike">
                <a:solidFill>
                  <a:srgbClr val="FFFFFF"/>
                </a:solidFill>
                <a:latin typeface="Kollektif"/>
                <a:ea typeface="Kollektif"/>
                <a:cs typeface="Kollektif"/>
                <a:sym typeface="Kollektif"/>
              </a:rPr>
              <a:t>Let’s say a job arrives at 0ms starts on the CPU at 10ms and completes execution at 15ms.</a:t>
            </a:r>
          </a:p>
          <a:p>
            <a:pPr marL="1257300" lvl="3" indent="-342900" algn="just">
              <a:lnSpc>
                <a:spcPct val="200000"/>
              </a:lnSpc>
              <a:spcBef>
                <a:spcPct val="0"/>
              </a:spcBef>
              <a:buFont typeface="Arial" panose="020B0604020202020204" pitchFamily="34" charset="0"/>
              <a:buChar char="•"/>
            </a:pPr>
            <a:r>
              <a:rPr lang="en-US" sz="2100" u="none" strike="noStrike">
                <a:solidFill>
                  <a:srgbClr val="FFFFFF"/>
                </a:solidFill>
                <a:latin typeface="Kollektif"/>
                <a:ea typeface="Kollektif"/>
                <a:cs typeface="Kollektif"/>
                <a:sym typeface="Kollektif"/>
              </a:rPr>
              <a:t>Response Time= 10ms - 0ms = 10ms</a:t>
            </a:r>
          </a:p>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cxnSp>
        <p:nvCxnSpPr>
          <p:cNvPr id="10" name="Straight Connector 9">
            <a:extLst>
              <a:ext uri="{FF2B5EF4-FFF2-40B4-BE49-F238E27FC236}">
                <a16:creationId xmlns:a16="http://schemas.microsoft.com/office/drawing/2014/main" id="{5972FEED-8303-FF0B-528A-C1967A7DB933}"/>
              </a:ext>
            </a:extLst>
          </p:cNvPr>
          <p:cNvCxnSpPr/>
          <p:nvPr/>
        </p:nvCxnSpPr>
        <p:spPr>
          <a:xfrm flipH="1">
            <a:off x="2019299" y="8724900"/>
            <a:ext cx="14249400" cy="0"/>
          </a:xfrm>
          <a:prstGeom prst="line">
            <a:avLst/>
          </a:prstGeom>
          <a:ln w="73025">
            <a:solidFill>
              <a:srgbClr val="9E47E3"/>
            </a:solidFill>
          </a:ln>
        </p:spPr>
        <p:style>
          <a:lnRef idx="3">
            <a:schemeClr val="accent5"/>
          </a:lnRef>
          <a:fillRef idx="0">
            <a:schemeClr val="accent5"/>
          </a:fillRef>
          <a:effectRef idx="2">
            <a:schemeClr val="accent5"/>
          </a:effectRef>
          <a:fontRef idx="minor">
            <a:schemeClr val="tx1"/>
          </a:fontRef>
        </p:style>
      </p:cxnSp>
      <p:cxnSp>
        <p:nvCxnSpPr>
          <p:cNvPr id="12" name="Straight Connector 11">
            <a:extLst>
              <a:ext uri="{FF2B5EF4-FFF2-40B4-BE49-F238E27FC236}">
                <a16:creationId xmlns:a16="http://schemas.microsoft.com/office/drawing/2014/main" id="{382EE705-0567-2E40-6B58-5254C19CDC3F}"/>
              </a:ext>
            </a:extLst>
          </p:cNvPr>
          <p:cNvCxnSpPr>
            <a:cxnSpLocks/>
          </p:cNvCxnSpPr>
          <p:nvPr/>
        </p:nvCxnSpPr>
        <p:spPr>
          <a:xfrm>
            <a:off x="2016367" y="8724900"/>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02A4E70-94C4-9E02-6FC6-D4F1359F83C0}"/>
              </a:ext>
            </a:extLst>
          </p:cNvPr>
          <p:cNvCxnSpPr>
            <a:cxnSpLocks/>
          </p:cNvCxnSpPr>
          <p:nvPr/>
        </p:nvCxnSpPr>
        <p:spPr>
          <a:xfrm>
            <a:off x="8839200" y="8733692"/>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F7AFAA0-BC15-2F8E-A8F2-AE60CABE4F17}"/>
              </a:ext>
            </a:extLst>
          </p:cNvPr>
          <p:cNvCxnSpPr>
            <a:cxnSpLocks/>
          </p:cNvCxnSpPr>
          <p:nvPr/>
        </p:nvCxnSpPr>
        <p:spPr>
          <a:xfrm>
            <a:off x="12801600" y="8724900"/>
            <a:ext cx="0" cy="30480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9" name="TextBox 10">
            <a:extLst>
              <a:ext uri="{FF2B5EF4-FFF2-40B4-BE49-F238E27FC236}">
                <a16:creationId xmlns:a16="http://schemas.microsoft.com/office/drawing/2014/main" id="{05453D65-4DF9-97B8-0816-EB505C1BE4FF}"/>
              </a:ext>
            </a:extLst>
          </p:cNvPr>
          <p:cNvSpPr txBox="1"/>
          <p:nvPr/>
        </p:nvSpPr>
        <p:spPr>
          <a:xfrm>
            <a:off x="1522534" y="8928166"/>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0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0" name="TextBox 10">
            <a:extLst>
              <a:ext uri="{FF2B5EF4-FFF2-40B4-BE49-F238E27FC236}">
                <a16:creationId xmlns:a16="http://schemas.microsoft.com/office/drawing/2014/main" id="{390C07D1-03D2-4CA2-0B39-B45B36610622}"/>
              </a:ext>
            </a:extLst>
          </p:cNvPr>
          <p:cNvSpPr txBox="1"/>
          <p:nvPr/>
        </p:nvSpPr>
        <p:spPr>
          <a:xfrm>
            <a:off x="8325065" y="8949313"/>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10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1" name="TextBox 10">
            <a:extLst>
              <a:ext uri="{FF2B5EF4-FFF2-40B4-BE49-F238E27FC236}">
                <a16:creationId xmlns:a16="http://schemas.microsoft.com/office/drawing/2014/main" id="{EC507A7C-024F-2E6B-1F62-188ED892DEC1}"/>
              </a:ext>
            </a:extLst>
          </p:cNvPr>
          <p:cNvSpPr txBox="1"/>
          <p:nvPr/>
        </p:nvSpPr>
        <p:spPr>
          <a:xfrm>
            <a:off x="12307767" y="9029700"/>
            <a:ext cx="987666" cy="1358834"/>
          </a:xfrm>
          <a:prstGeom prst="rect">
            <a:avLst/>
          </a:prstGeom>
        </p:spPr>
        <p:txBody>
          <a:bodyPr wrap="square" lIns="0" tIns="0" rIns="0" bIns="0" rtlCol="0" anchor="t">
            <a:spAutoFit/>
          </a:bodyPr>
          <a:lstStyle/>
          <a:p>
            <a:pPr marL="457200" lvl="2" algn="just">
              <a:lnSpc>
                <a:spcPct val="200000"/>
              </a:lnSpc>
              <a:spcBef>
                <a:spcPct val="0"/>
              </a:spcBef>
            </a:pPr>
            <a:r>
              <a:rPr lang="en-US" sz="2100" u="none" strike="noStrike">
                <a:solidFill>
                  <a:srgbClr val="FFFFFF"/>
                </a:solidFill>
                <a:latin typeface="Kollektif"/>
                <a:ea typeface="Kollektif"/>
                <a:cs typeface="Kollektif"/>
                <a:sym typeface="Kollektif"/>
              </a:rPr>
              <a:t>15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sp>
        <p:nvSpPr>
          <p:cNvPr id="22" name="Rectangle 21">
            <a:extLst>
              <a:ext uri="{FF2B5EF4-FFF2-40B4-BE49-F238E27FC236}">
                <a16:creationId xmlns:a16="http://schemas.microsoft.com/office/drawing/2014/main" id="{8F06174A-9238-C052-9F30-12E6DEDB225A}"/>
              </a:ext>
            </a:extLst>
          </p:cNvPr>
          <p:cNvSpPr/>
          <p:nvPr/>
        </p:nvSpPr>
        <p:spPr>
          <a:xfrm>
            <a:off x="8818898" y="7464037"/>
            <a:ext cx="3982702" cy="121920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6248318"/>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874CB833-6964-220D-1677-4B48572B81A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993B5FB-DC3F-7664-E877-46AB2D205382}"/>
              </a:ext>
            </a:extLst>
          </p:cNvPr>
          <p:cNvSpPr/>
          <p:nvPr/>
        </p:nvSpPr>
        <p:spPr>
          <a:xfrm>
            <a:off x="6172200" y="-1104900"/>
            <a:ext cx="15779408" cy="13471670"/>
          </a:xfrm>
          <a:custGeom>
            <a:avLst/>
            <a:gdLst/>
            <a:ahLst/>
            <a:cxnLst/>
            <a:rect l="l" t="t" r="r" b="b"/>
            <a:pathLst>
              <a:path w="15779408" h="13471670">
                <a:moveTo>
                  <a:pt x="0" y="0"/>
                </a:moveTo>
                <a:lnTo>
                  <a:pt x="15779408" y="0"/>
                </a:lnTo>
                <a:lnTo>
                  <a:pt x="15779408" y="13471670"/>
                </a:lnTo>
                <a:lnTo>
                  <a:pt x="0" y="13471670"/>
                </a:lnTo>
                <a:lnTo>
                  <a:pt x="0" y="0"/>
                </a:lnTo>
                <a:close/>
              </a:path>
            </a:pathLst>
          </a:custGeom>
          <a:blipFill>
            <a:blip r:embed="rId2"/>
            <a:stretch>
              <a:fillRect/>
            </a:stretch>
          </a:blipFill>
        </p:spPr>
        <p:txBody>
          <a:bodyPr/>
          <a:lstStyle/>
          <a:p>
            <a:endParaRPr lang="en-US"/>
          </a:p>
        </p:txBody>
      </p:sp>
      <p:sp>
        <p:nvSpPr>
          <p:cNvPr id="4" name="TextBox 4">
            <a:extLst>
              <a:ext uri="{FF2B5EF4-FFF2-40B4-BE49-F238E27FC236}">
                <a16:creationId xmlns:a16="http://schemas.microsoft.com/office/drawing/2014/main" id="{70640D81-4352-DF70-FF03-420FB100D3BC}"/>
              </a:ext>
            </a:extLst>
          </p:cNvPr>
          <p:cNvSpPr txBox="1"/>
          <p:nvPr/>
        </p:nvSpPr>
        <p:spPr>
          <a:xfrm>
            <a:off x="1028700" y="2245043"/>
            <a:ext cx="8115300" cy="923330"/>
          </a:xfrm>
          <a:prstGeom prst="rect">
            <a:avLst/>
          </a:prstGeom>
        </p:spPr>
        <p:txBody>
          <a:bodyPr lIns="0" tIns="0" rIns="0" bIns="0" rtlCol="0" anchor="t">
            <a:spAutoFit/>
          </a:bodyPr>
          <a:lstStyle/>
          <a:p>
            <a:pPr marL="0" lvl="0" indent="0" algn="l">
              <a:lnSpc>
                <a:spcPts val="7200"/>
              </a:lnSpc>
              <a:spcBef>
                <a:spcPct val="0"/>
              </a:spcBef>
            </a:pPr>
            <a:r>
              <a:rPr lang="en-US" sz="7200">
                <a:solidFill>
                  <a:srgbClr val="FFFFFF"/>
                </a:solidFill>
                <a:latin typeface="Kollektif"/>
                <a:sym typeface="Kollektif"/>
              </a:rPr>
              <a:t>Comparisons</a:t>
            </a:r>
            <a:endParaRPr lang="en-US"/>
          </a:p>
        </p:txBody>
      </p:sp>
      <p:sp>
        <p:nvSpPr>
          <p:cNvPr id="5" name="TextBox 5">
            <a:extLst>
              <a:ext uri="{FF2B5EF4-FFF2-40B4-BE49-F238E27FC236}">
                <a16:creationId xmlns:a16="http://schemas.microsoft.com/office/drawing/2014/main" id="{BFC2163D-601C-2CFB-7B42-722B81595B00}"/>
              </a:ext>
            </a:extLst>
          </p:cNvPr>
          <p:cNvSpPr txBox="1"/>
          <p:nvPr/>
        </p:nvSpPr>
        <p:spPr>
          <a:xfrm>
            <a:off x="1028700" y="4085272"/>
            <a:ext cx="7206172" cy="1463734"/>
          </a:xfrm>
          <a:prstGeom prst="rect">
            <a:avLst/>
          </a:prstGeom>
        </p:spPr>
        <p:txBody>
          <a:bodyPr wrap="square" lIns="0" tIns="0" rIns="0" bIns="0" rtlCol="0" anchor="t">
            <a:spAutoFit/>
          </a:bodyPr>
          <a:lstStyle/>
          <a:p>
            <a:pPr>
              <a:lnSpc>
                <a:spcPts val="2940"/>
              </a:lnSpc>
              <a:spcBef>
                <a:spcPct val="0"/>
              </a:spcBef>
            </a:pPr>
            <a:r>
              <a:rPr lang="en-US" sz="2100">
                <a:solidFill>
                  <a:srgbClr val="FFFFFF"/>
                </a:solidFill>
                <a:latin typeface="Kollektif"/>
              </a:rPr>
              <a:t>This code gives us the average of wait time, turnaround time, and response time that we see used from the structs that are being used for the schedulers we've implemented. We used this function after calling test cases for our schedulers. </a:t>
            </a:r>
            <a:endParaRPr lang="en-US"/>
          </a:p>
        </p:txBody>
      </p:sp>
      <p:pic>
        <p:nvPicPr>
          <p:cNvPr id="6" name="Picture 5" descr="A screen shot of a computer program&#10;&#10;AI-generated content may be incorrect.">
            <a:extLst>
              <a:ext uri="{FF2B5EF4-FFF2-40B4-BE49-F238E27FC236}">
                <a16:creationId xmlns:a16="http://schemas.microsoft.com/office/drawing/2014/main" id="{9877B801-E2E0-5063-4883-EA9C0A15EE3E}"/>
              </a:ext>
            </a:extLst>
          </p:cNvPr>
          <p:cNvPicPr>
            <a:picLocks noChangeAspect="1"/>
          </p:cNvPicPr>
          <p:nvPr/>
        </p:nvPicPr>
        <p:blipFill>
          <a:blip r:embed="rId3"/>
          <a:stretch>
            <a:fillRect/>
          </a:stretch>
        </p:blipFill>
        <p:spPr>
          <a:xfrm>
            <a:off x="8259423" y="1917491"/>
            <a:ext cx="10032480" cy="7154679"/>
          </a:xfrm>
          <a:prstGeom prst="rect">
            <a:avLst/>
          </a:prstGeom>
        </p:spPr>
      </p:pic>
    </p:spTree>
    <p:extLst>
      <p:ext uri="{BB962C8B-B14F-4D97-AF65-F5344CB8AC3E}">
        <p14:creationId xmlns:p14="http://schemas.microsoft.com/office/powerpoint/2010/main" val="3693581515"/>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427A65AE-9910-58E4-686E-604533DDA08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992E85F-734E-10B7-D89F-627BAD844D0A}"/>
              </a:ext>
            </a:extLst>
          </p:cNvPr>
          <p:cNvSpPr/>
          <p:nvPr/>
        </p:nvSpPr>
        <p:spPr>
          <a:xfrm>
            <a:off x="6172200" y="-1104900"/>
            <a:ext cx="15779408" cy="13471670"/>
          </a:xfrm>
          <a:custGeom>
            <a:avLst/>
            <a:gdLst/>
            <a:ahLst/>
            <a:cxnLst/>
            <a:rect l="l" t="t" r="r" b="b"/>
            <a:pathLst>
              <a:path w="15779408" h="13471670">
                <a:moveTo>
                  <a:pt x="0" y="0"/>
                </a:moveTo>
                <a:lnTo>
                  <a:pt x="15779408" y="0"/>
                </a:lnTo>
                <a:lnTo>
                  <a:pt x="15779408" y="13471670"/>
                </a:lnTo>
                <a:lnTo>
                  <a:pt x="0" y="13471670"/>
                </a:lnTo>
                <a:lnTo>
                  <a:pt x="0" y="0"/>
                </a:lnTo>
                <a:close/>
              </a:path>
            </a:pathLst>
          </a:custGeom>
          <a:blipFill>
            <a:blip r:embed="rId2"/>
            <a:stretch>
              <a:fillRect/>
            </a:stretch>
          </a:blipFill>
        </p:spPr>
        <p:txBody>
          <a:bodyPr/>
          <a:lstStyle/>
          <a:p>
            <a:endParaRPr lang="en-US"/>
          </a:p>
        </p:txBody>
      </p:sp>
      <p:sp>
        <p:nvSpPr>
          <p:cNvPr id="4" name="TextBox 4">
            <a:extLst>
              <a:ext uri="{FF2B5EF4-FFF2-40B4-BE49-F238E27FC236}">
                <a16:creationId xmlns:a16="http://schemas.microsoft.com/office/drawing/2014/main" id="{B19933B5-4143-28DD-B5FB-7DCD13D06E28}"/>
              </a:ext>
            </a:extLst>
          </p:cNvPr>
          <p:cNvSpPr txBox="1"/>
          <p:nvPr/>
        </p:nvSpPr>
        <p:spPr>
          <a:xfrm>
            <a:off x="1028700" y="2245043"/>
            <a:ext cx="8115300"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Key Takeaways</a:t>
            </a:r>
          </a:p>
        </p:txBody>
      </p:sp>
      <p:sp>
        <p:nvSpPr>
          <p:cNvPr id="5" name="TextBox 5">
            <a:extLst>
              <a:ext uri="{FF2B5EF4-FFF2-40B4-BE49-F238E27FC236}">
                <a16:creationId xmlns:a16="http://schemas.microsoft.com/office/drawing/2014/main" id="{CC1BDF49-D9D3-3FC5-7C2D-82CFA2498C01}"/>
              </a:ext>
            </a:extLst>
          </p:cNvPr>
          <p:cNvSpPr txBox="1"/>
          <p:nvPr/>
        </p:nvSpPr>
        <p:spPr>
          <a:xfrm>
            <a:off x="1028700" y="4085272"/>
            <a:ext cx="7412286" cy="3325206"/>
          </a:xfrm>
          <a:prstGeom prst="rect">
            <a:avLst/>
          </a:prstGeom>
        </p:spPr>
        <p:txBody>
          <a:bodyPr wrap="square" lIns="0" tIns="0" rIns="0" bIns="0" rtlCol="0" anchor="t">
            <a:spAutoFit/>
          </a:bodyPr>
          <a:lstStyle/>
          <a:p>
            <a:pPr>
              <a:lnSpc>
                <a:spcPts val="2940"/>
              </a:lnSpc>
              <a:spcBef>
                <a:spcPct val="0"/>
              </a:spcBef>
            </a:pPr>
            <a:r>
              <a:rPr lang="en-US" sz="2100">
                <a:solidFill>
                  <a:srgbClr val="FFFFFF"/>
                </a:solidFill>
                <a:latin typeface="Kollektif"/>
              </a:rPr>
              <a:t>As we can see, different schedulers prioritize different goals.</a:t>
            </a:r>
          </a:p>
          <a:p>
            <a:pPr marL="342900" indent="-342900">
              <a:lnSpc>
                <a:spcPts val="2940"/>
              </a:lnSpc>
              <a:spcBef>
                <a:spcPct val="0"/>
              </a:spcBef>
              <a:buFont typeface="Calibri"/>
              <a:buChar char="-"/>
            </a:pPr>
            <a:r>
              <a:rPr lang="en-US" sz="2100">
                <a:solidFill>
                  <a:srgbClr val="FFFFFF"/>
                </a:solidFill>
                <a:latin typeface="Kollektif"/>
              </a:rPr>
              <a:t>FIFO focuses on simplicity, SJF focuses on minimizing wait time, and our Quantum FIFO to SJF tries to balance both</a:t>
            </a:r>
          </a:p>
          <a:p>
            <a:pPr marL="342900" indent="-342900">
              <a:lnSpc>
                <a:spcPts val="2940"/>
              </a:lnSpc>
              <a:spcBef>
                <a:spcPct val="0"/>
              </a:spcBef>
              <a:buFont typeface="Calibri"/>
              <a:buChar char="-"/>
            </a:pPr>
            <a:endParaRPr lang="en-US" sz="2100">
              <a:solidFill>
                <a:srgbClr val="FFFFFF"/>
              </a:solidFill>
              <a:latin typeface="Kollektif"/>
            </a:endParaRPr>
          </a:p>
          <a:p>
            <a:pPr>
              <a:lnSpc>
                <a:spcPts val="2940"/>
              </a:lnSpc>
              <a:spcBef>
                <a:spcPct val="0"/>
              </a:spcBef>
            </a:pPr>
            <a:r>
              <a:rPr lang="en-US" sz="2100">
                <a:solidFill>
                  <a:srgbClr val="FFFFFF"/>
                </a:solidFill>
                <a:latin typeface="Kollektif"/>
              </a:rPr>
              <a:t>The hybrid model shows better balance than using FIFO or SJF alone.</a:t>
            </a:r>
          </a:p>
          <a:p>
            <a:pPr marL="342900" indent="-342900">
              <a:lnSpc>
                <a:spcPts val="2940"/>
              </a:lnSpc>
              <a:spcBef>
                <a:spcPct val="0"/>
              </a:spcBef>
              <a:buFont typeface="Calibri"/>
              <a:buChar char="-"/>
            </a:pPr>
            <a:r>
              <a:rPr lang="en-US" sz="2100">
                <a:solidFill>
                  <a:srgbClr val="FFFFFF"/>
                </a:solidFill>
                <a:latin typeface="Kollektif"/>
              </a:rPr>
              <a:t>It avoids the </a:t>
            </a:r>
            <a:r>
              <a:rPr lang="en-US" sz="2100">
                <a:solidFill>
                  <a:srgbClr val="FFFFFF"/>
                </a:solidFill>
                <a:ea typeface="+mn-lt"/>
                <a:cs typeface="+mn-lt"/>
              </a:rPr>
              <a:t>inefficiency of FIFO and the starvation issues that SJF has, which creates a more fair and responsive scheduler</a:t>
            </a:r>
          </a:p>
          <a:p>
            <a:pPr>
              <a:lnSpc>
                <a:spcPts val="2940"/>
              </a:lnSpc>
              <a:spcBef>
                <a:spcPct val="0"/>
              </a:spcBef>
            </a:pPr>
            <a:endParaRPr lang="en-US" sz="2100">
              <a:solidFill>
                <a:srgbClr val="FFFFFF"/>
              </a:solidFill>
              <a:ea typeface="+mn-lt"/>
              <a:cs typeface="+mn-lt"/>
            </a:endParaRPr>
          </a:p>
        </p:txBody>
      </p:sp>
      <p:pic>
        <p:nvPicPr>
          <p:cNvPr id="3" name="Picture 2" descr="A screenshot of a computer screen&#10;&#10;AI-generated content may be incorrect.">
            <a:extLst>
              <a:ext uri="{FF2B5EF4-FFF2-40B4-BE49-F238E27FC236}">
                <a16:creationId xmlns:a16="http://schemas.microsoft.com/office/drawing/2014/main" id="{5E5E89C8-E112-976C-D94E-9A7CC75D8298}"/>
              </a:ext>
            </a:extLst>
          </p:cNvPr>
          <p:cNvPicPr>
            <a:picLocks noChangeAspect="1"/>
          </p:cNvPicPr>
          <p:nvPr/>
        </p:nvPicPr>
        <p:blipFill>
          <a:blip r:embed="rId3"/>
          <a:stretch>
            <a:fillRect/>
          </a:stretch>
        </p:blipFill>
        <p:spPr>
          <a:xfrm>
            <a:off x="10489055" y="2285740"/>
            <a:ext cx="6963811" cy="7523567"/>
          </a:xfrm>
          <a:prstGeom prst="rect">
            <a:avLst/>
          </a:prstGeom>
        </p:spPr>
      </p:pic>
    </p:spTree>
    <p:extLst>
      <p:ext uri="{BB962C8B-B14F-4D97-AF65-F5344CB8AC3E}">
        <p14:creationId xmlns:p14="http://schemas.microsoft.com/office/powerpoint/2010/main" val="1449576264"/>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058792">
            <a:off x="-1186539" y="-115950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p:cNvGrpSpPr/>
          <p:nvPr/>
        </p:nvGrpSpPr>
        <p:grpSpPr>
          <a:xfrm>
            <a:off x="838200" y="894399"/>
            <a:ext cx="7775506" cy="8229600"/>
            <a:chOff x="0" y="0"/>
            <a:chExt cx="1378656" cy="1459170"/>
          </a:xfrm>
        </p:grpSpPr>
        <p:sp>
          <p:nvSpPr>
            <p:cNvPr id="4" name="Freeform 4"/>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p:cNvSpPr txBox="1"/>
          <p:nvPr/>
        </p:nvSpPr>
        <p:spPr>
          <a:xfrm>
            <a:off x="1506567" y="1609148"/>
            <a:ext cx="6819771"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CPU Schedulers</a:t>
            </a:r>
          </a:p>
        </p:txBody>
      </p:sp>
      <p:sp>
        <p:nvSpPr>
          <p:cNvPr id="10" name="TextBox 10"/>
          <p:cNvSpPr txBox="1"/>
          <p:nvPr/>
        </p:nvSpPr>
        <p:spPr>
          <a:xfrm>
            <a:off x="1506567" y="2658745"/>
            <a:ext cx="6819771" cy="6255046"/>
          </a:xfrm>
          <a:prstGeom prst="rect">
            <a:avLst/>
          </a:prstGeom>
        </p:spPr>
        <p:txBody>
          <a:bodyPr lIns="0" tIns="0" rIns="0" bIns="0" rtlCol="0" anchor="t">
            <a:spAutoFit/>
          </a:bodyPr>
          <a:lstStyle/>
          <a:p>
            <a:pPr marL="342900" lvl="1" indent="-342900" algn="just">
              <a:lnSpc>
                <a:spcPct val="200000"/>
              </a:lnSpc>
              <a:spcBef>
                <a:spcPct val="0"/>
              </a:spcBef>
              <a:buFont typeface="Arial" panose="020B0604020202020204" pitchFamily="34" charset="0"/>
              <a:buChar char="•"/>
            </a:pPr>
            <a:r>
              <a:rPr lang="en-US" sz="2800">
                <a:solidFill>
                  <a:srgbClr val="FFFFFF"/>
                </a:solidFill>
                <a:latin typeface="Kollektif"/>
                <a:ea typeface="Kollektif"/>
                <a:cs typeface="Kollektif"/>
                <a:sym typeface="Kollektif"/>
              </a:rPr>
              <a:t>CPU Schedulers Manage Processes that need to run on the CPU</a:t>
            </a:r>
          </a:p>
          <a:p>
            <a:pPr marL="342900" lvl="1" indent="-342900" algn="just">
              <a:lnSpc>
                <a:spcPct val="200000"/>
              </a:lnSpc>
              <a:spcBef>
                <a:spcPct val="0"/>
              </a:spcBef>
              <a:buFont typeface="Arial" panose="020B0604020202020204" pitchFamily="34" charset="0"/>
              <a:buChar char="•"/>
            </a:pPr>
            <a:r>
              <a:rPr lang="en-US" sz="2800">
                <a:solidFill>
                  <a:srgbClr val="FFFFFF"/>
                </a:solidFill>
                <a:latin typeface="Kollektif"/>
                <a:ea typeface="Kollektif"/>
                <a:cs typeface="Kollektif"/>
                <a:sym typeface="Kollektif"/>
              </a:rPr>
              <a:t>Good practices for a scheduler are :</a:t>
            </a:r>
          </a:p>
          <a:p>
            <a:pPr marL="800100" lvl="2"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Flexibility in CPU Occupation </a:t>
            </a:r>
          </a:p>
          <a:p>
            <a:pPr marL="800100" lvl="2"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Fairness</a:t>
            </a:r>
          </a:p>
          <a:p>
            <a:pPr marL="800100" lvl="2"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Increased Performance</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1026" name="Picture 2" descr="Setting Work Schedules: A Complete Guide for Managers">
            <a:extLst>
              <a:ext uri="{FF2B5EF4-FFF2-40B4-BE49-F238E27FC236}">
                <a16:creationId xmlns:a16="http://schemas.microsoft.com/office/drawing/2014/main" id="{18515D8B-B19A-EF24-0A9B-CB188782BF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4705" y="2676116"/>
            <a:ext cx="8707994" cy="49450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096000" y="-576580"/>
            <a:ext cx="15779408" cy="13471670"/>
          </a:xfrm>
          <a:custGeom>
            <a:avLst/>
            <a:gdLst/>
            <a:ahLst/>
            <a:cxnLst/>
            <a:rect l="l" t="t" r="r" b="b"/>
            <a:pathLst>
              <a:path w="15779408" h="13471670">
                <a:moveTo>
                  <a:pt x="0" y="0"/>
                </a:moveTo>
                <a:lnTo>
                  <a:pt x="15779408" y="0"/>
                </a:lnTo>
                <a:lnTo>
                  <a:pt x="15779408" y="13471670"/>
                </a:lnTo>
                <a:lnTo>
                  <a:pt x="0" y="13471670"/>
                </a:lnTo>
                <a:lnTo>
                  <a:pt x="0" y="0"/>
                </a:lnTo>
                <a:close/>
              </a:path>
            </a:pathLst>
          </a:custGeom>
          <a:blipFill>
            <a:blip r:embed="rId2"/>
            <a:stretch>
              <a:fillRect/>
            </a:stretch>
          </a:blipFill>
        </p:spPr>
        <p:txBody>
          <a:bodyPr/>
          <a:lstStyle/>
          <a:p>
            <a:endParaRPr lang="en-US"/>
          </a:p>
        </p:txBody>
      </p:sp>
      <p:sp>
        <p:nvSpPr>
          <p:cNvPr id="4" name="TextBox 4"/>
          <p:cNvSpPr txBox="1"/>
          <p:nvPr/>
        </p:nvSpPr>
        <p:spPr>
          <a:xfrm>
            <a:off x="1028700" y="2245043"/>
            <a:ext cx="8115300" cy="951158"/>
          </a:xfrm>
          <a:prstGeom prst="rect">
            <a:avLst/>
          </a:prstGeom>
        </p:spPr>
        <p:txBody>
          <a:bodyPr lIns="0" tIns="0" rIns="0" bIns="0" rtlCol="0" anchor="t">
            <a:spAutoFit/>
          </a:bodyPr>
          <a:lstStyle/>
          <a:p>
            <a:pPr marL="0" lvl="0" indent="0" algn="l">
              <a:lnSpc>
                <a:spcPts val="7200"/>
              </a:lnSpc>
              <a:spcBef>
                <a:spcPct val="0"/>
              </a:spcBef>
            </a:pPr>
            <a:r>
              <a:rPr lang="en-US" sz="8800" u="none" strike="noStrike">
                <a:solidFill>
                  <a:srgbClr val="FFFFFF"/>
                </a:solidFill>
                <a:latin typeface="Kollektif"/>
                <a:ea typeface="Kollektif"/>
                <a:cs typeface="Kollektif"/>
                <a:sym typeface="Kollektif"/>
              </a:rPr>
              <a:t>Future Ideas</a:t>
            </a:r>
          </a:p>
        </p:txBody>
      </p:sp>
      <p:sp>
        <p:nvSpPr>
          <p:cNvPr id="5" name="TextBox 5"/>
          <p:cNvSpPr txBox="1"/>
          <p:nvPr/>
        </p:nvSpPr>
        <p:spPr>
          <a:xfrm>
            <a:off x="1028700" y="4085272"/>
            <a:ext cx="7412286" cy="2604303"/>
          </a:xfrm>
          <a:prstGeom prst="rect">
            <a:avLst/>
          </a:prstGeom>
        </p:spPr>
        <p:txBody>
          <a:bodyPr lIns="0" tIns="0" rIns="0" bIns="0" rtlCol="0" anchor="t">
            <a:spAutoFit/>
          </a:bodyPr>
          <a:lstStyle/>
          <a:p>
            <a:pPr marL="342900" indent="-342900" algn="l">
              <a:lnSpc>
                <a:spcPts val="2940"/>
              </a:lnSpc>
              <a:spcBef>
                <a:spcPct val="0"/>
              </a:spcBef>
              <a:buFont typeface="Arial" panose="020B0604020202020204" pitchFamily="34" charset="0"/>
              <a:buChar char="•"/>
            </a:pPr>
            <a:r>
              <a:rPr lang="en-US" sz="3200">
                <a:solidFill>
                  <a:srgbClr val="FFFFFF"/>
                </a:solidFill>
                <a:latin typeface="Kollektif"/>
                <a:ea typeface="Kollektif"/>
                <a:cs typeface="Kollektif"/>
                <a:sym typeface="Kollektif"/>
              </a:rPr>
              <a:t>Compare More Schedulers </a:t>
            </a:r>
          </a:p>
          <a:p>
            <a:pPr marL="800100" lvl="1" indent="-342900">
              <a:lnSpc>
                <a:spcPts val="2940"/>
              </a:lnSpc>
              <a:spcBef>
                <a:spcPct val="0"/>
              </a:spcBef>
              <a:buFont typeface="Arial" panose="020B0604020202020204" pitchFamily="34" charset="0"/>
              <a:buChar char="•"/>
            </a:pPr>
            <a:r>
              <a:rPr lang="en-US" sz="3200" u="none" strike="noStrike">
                <a:solidFill>
                  <a:srgbClr val="FFFFFF"/>
                </a:solidFill>
                <a:latin typeface="Kollektif"/>
                <a:ea typeface="Kollektif"/>
                <a:cs typeface="Kollektif"/>
                <a:sym typeface="Kollektif"/>
              </a:rPr>
              <a:t>Round </a:t>
            </a:r>
            <a:r>
              <a:rPr lang="en-US" sz="3200">
                <a:solidFill>
                  <a:srgbClr val="FFFFFF"/>
                </a:solidFill>
                <a:latin typeface="Kollektif"/>
                <a:ea typeface="Kollektif"/>
                <a:cs typeface="Kollektif"/>
                <a:sym typeface="Kollektif"/>
              </a:rPr>
              <a:t>Robin</a:t>
            </a:r>
          </a:p>
          <a:p>
            <a:pPr marL="800100" lvl="1" indent="-342900">
              <a:lnSpc>
                <a:spcPts val="2940"/>
              </a:lnSpc>
              <a:spcBef>
                <a:spcPct val="0"/>
              </a:spcBef>
              <a:buFont typeface="Arial" panose="020B0604020202020204" pitchFamily="34" charset="0"/>
              <a:buChar char="•"/>
            </a:pPr>
            <a:r>
              <a:rPr lang="en-US" sz="3200" u="none" strike="noStrike">
                <a:solidFill>
                  <a:srgbClr val="FFFFFF"/>
                </a:solidFill>
                <a:latin typeface="Kollektif"/>
                <a:ea typeface="Kollektif"/>
                <a:cs typeface="Kollektif"/>
                <a:sym typeface="Kollektif"/>
              </a:rPr>
              <a:t>S</a:t>
            </a:r>
            <a:r>
              <a:rPr lang="en-US" sz="3200">
                <a:solidFill>
                  <a:srgbClr val="FFFFFF"/>
                </a:solidFill>
                <a:latin typeface="Kollektif"/>
                <a:ea typeface="Kollektif"/>
                <a:cs typeface="Kollektif"/>
                <a:sym typeface="Kollektif"/>
              </a:rPr>
              <a:t>hortest Job Remaining First</a:t>
            </a:r>
          </a:p>
          <a:p>
            <a:pPr marL="800100" lvl="1" indent="-342900">
              <a:lnSpc>
                <a:spcPts val="2940"/>
              </a:lnSpc>
              <a:spcBef>
                <a:spcPct val="0"/>
              </a:spcBef>
              <a:buFont typeface="Arial" panose="020B0604020202020204" pitchFamily="34" charset="0"/>
              <a:buChar char="•"/>
            </a:pPr>
            <a:endParaRPr lang="en-US" sz="3200">
              <a:solidFill>
                <a:srgbClr val="FFFFFF"/>
              </a:solidFill>
              <a:latin typeface="Kollektif"/>
              <a:ea typeface="Kollektif"/>
              <a:cs typeface="Kollektif"/>
              <a:sym typeface="Kollektif"/>
            </a:endParaRPr>
          </a:p>
          <a:p>
            <a:pPr marL="342900" indent="-342900">
              <a:lnSpc>
                <a:spcPts val="2940"/>
              </a:lnSpc>
              <a:spcBef>
                <a:spcPct val="0"/>
              </a:spcBef>
              <a:buFont typeface="Arial" panose="020B0604020202020204" pitchFamily="34" charset="0"/>
              <a:buChar char="•"/>
            </a:pPr>
            <a:r>
              <a:rPr lang="en-US" sz="3200">
                <a:solidFill>
                  <a:srgbClr val="FFFFFF"/>
                </a:solidFill>
                <a:latin typeface="Kollektif"/>
                <a:ea typeface="Kollektif"/>
                <a:cs typeface="Kollektif"/>
                <a:sym typeface="Kollektif"/>
              </a:rPr>
              <a:t>Create a Round Robin scheduler that is FIFO in one Quantum and SJF in the next, continuing until jobs are complete</a:t>
            </a:r>
          </a:p>
        </p:txBody>
      </p:sp>
      <p:pic>
        <p:nvPicPr>
          <p:cNvPr id="10242" name="Picture 2" descr="518,100+ Futuristic City Stock Photos, Pictures &amp; Royalty-Free Images -  iStock | Future city, Futuristic, Futuristic building">
            <a:extLst>
              <a:ext uri="{FF2B5EF4-FFF2-40B4-BE49-F238E27FC236}">
                <a16:creationId xmlns:a16="http://schemas.microsoft.com/office/drawing/2014/main" id="{E755AD1A-6F46-51DF-129D-2A46108619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67022" y="3168373"/>
            <a:ext cx="7772400" cy="4064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315200" y="-1790700"/>
            <a:ext cx="25333541" cy="21628510"/>
          </a:xfrm>
          <a:custGeom>
            <a:avLst/>
            <a:gdLst/>
            <a:ahLst/>
            <a:cxnLst/>
            <a:rect l="l" t="t" r="r" b="b"/>
            <a:pathLst>
              <a:path w="25333541" h="21628510">
                <a:moveTo>
                  <a:pt x="0" y="0"/>
                </a:moveTo>
                <a:lnTo>
                  <a:pt x="25333541" y="0"/>
                </a:lnTo>
                <a:lnTo>
                  <a:pt x="25333541" y="21628511"/>
                </a:lnTo>
                <a:lnTo>
                  <a:pt x="0" y="21628511"/>
                </a:lnTo>
                <a:lnTo>
                  <a:pt x="0" y="0"/>
                </a:lnTo>
                <a:close/>
              </a:path>
            </a:pathLst>
          </a:custGeom>
          <a:blipFill>
            <a:blip r:embed="rId2"/>
            <a:stretch>
              <a:fillRect/>
            </a:stretch>
          </a:blipFill>
          <a:ln cap="sq">
            <a:noFill/>
            <a:prstDash val="solid"/>
            <a:miter/>
          </a:ln>
        </p:spPr>
        <p:txBody>
          <a:bodyPr/>
          <a:lstStyle/>
          <a:p>
            <a:endParaRPr lang="en-US"/>
          </a:p>
        </p:txBody>
      </p:sp>
      <p:sp>
        <p:nvSpPr>
          <p:cNvPr id="3" name="TextBox 3"/>
          <p:cNvSpPr txBox="1"/>
          <p:nvPr/>
        </p:nvSpPr>
        <p:spPr>
          <a:xfrm>
            <a:off x="1028700" y="2238858"/>
            <a:ext cx="16230600" cy="5809283"/>
          </a:xfrm>
          <a:prstGeom prst="rect">
            <a:avLst/>
          </a:prstGeom>
        </p:spPr>
        <p:txBody>
          <a:bodyPr lIns="0" tIns="0" rIns="0" bIns="0" rtlCol="0" anchor="t">
            <a:spAutoFit/>
          </a:bodyPr>
          <a:lstStyle/>
          <a:p>
            <a:pPr marL="0" lvl="0" indent="0" algn="ctr">
              <a:lnSpc>
                <a:spcPts val="15094"/>
              </a:lnSpc>
              <a:spcBef>
                <a:spcPct val="0"/>
              </a:spcBef>
            </a:pPr>
            <a:r>
              <a:rPr lang="en-US" sz="15094" b="1" spc="-633">
                <a:solidFill>
                  <a:srgbClr val="FFFFFF"/>
                </a:solidFill>
                <a:latin typeface="Kollektif Bold"/>
                <a:ea typeface="Kollektif Bold"/>
                <a:cs typeface="Kollektif Bold"/>
                <a:sym typeface="Kollektif Bold"/>
              </a:rPr>
              <a:t>Thank You For Your Attention! Any Questions?</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8444ECAB-0C38-337C-7608-8A1A2BDA1AE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BC1B48A-1F8F-6E63-56D6-90865375F23F}"/>
              </a:ext>
            </a:extLst>
          </p:cNvPr>
          <p:cNvSpPr/>
          <p:nvPr/>
        </p:nvSpPr>
        <p:spPr>
          <a:xfrm rot="-2058792">
            <a:off x="-1231024" y="-133476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CB1F4BE5-6820-1FFB-68CF-A899BDBF5E6E}"/>
              </a:ext>
            </a:extLst>
          </p:cNvPr>
          <p:cNvGrpSpPr/>
          <p:nvPr/>
        </p:nvGrpSpPr>
        <p:grpSpPr>
          <a:xfrm>
            <a:off x="9865571" y="647700"/>
            <a:ext cx="7775506" cy="8229600"/>
            <a:chOff x="0" y="0"/>
            <a:chExt cx="1378656" cy="1459170"/>
          </a:xfrm>
        </p:grpSpPr>
        <p:sp>
          <p:nvSpPr>
            <p:cNvPr id="4" name="Freeform 4">
              <a:extLst>
                <a:ext uri="{FF2B5EF4-FFF2-40B4-BE49-F238E27FC236}">
                  <a16:creationId xmlns:a16="http://schemas.microsoft.com/office/drawing/2014/main" id="{31817B08-0BF7-9E29-23B0-E6096D405D69}"/>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75DBD586-32F6-58D7-6A29-AB720E964003}"/>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F96E2BEC-7EB1-DD30-30F0-0116F3690296}"/>
              </a:ext>
            </a:extLst>
          </p:cNvPr>
          <p:cNvSpPr txBox="1"/>
          <p:nvPr/>
        </p:nvSpPr>
        <p:spPr>
          <a:xfrm>
            <a:off x="10343438" y="1104900"/>
            <a:ext cx="6819771"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FIFO</a:t>
            </a:r>
          </a:p>
        </p:txBody>
      </p:sp>
      <p:sp>
        <p:nvSpPr>
          <p:cNvPr id="10" name="TextBox 10">
            <a:extLst>
              <a:ext uri="{FF2B5EF4-FFF2-40B4-BE49-F238E27FC236}">
                <a16:creationId xmlns:a16="http://schemas.microsoft.com/office/drawing/2014/main" id="{5A64A080-48E8-9AF3-8045-AA326A03BDAD}"/>
              </a:ext>
            </a:extLst>
          </p:cNvPr>
          <p:cNvSpPr txBox="1"/>
          <p:nvPr/>
        </p:nvSpPr>
        <p:spPr>
          <a:xfrm>
            <a:off x="10343437" y="2028230"/>
            <a:ext cx="6819771" cy="7391254"/>
          </a:xfrm>
          <a:prstGeom prst="rect">
            <a:avLst/>
          </a:prstGeom>
        </p:spPr>
        <p:txBody>
          <a:bodyPr lIns="0" tIns="0" rIns="0" bIns="0" rtlCol="0" anchor="t">
            <a:spAutoFit/>
          </a:bodyPr>
          <a:lstStyle/>
          <a:p>
            <a:pPr marL="342900" lvl="1"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First in Firs</a:t>
            </a:r>
            <a:r>
              <a:rPr lang="en-US" sz="2800">
                <a:solidFill>
                  <a:srgbClr val="FFFFFF"/>
                </a:solidFill>
                <a:latin typeface="Kollektif"/>
                <a:ea typeface="Kollektif"/>
                <a:cs typeface="Kollektif"/>
                <a:sym typeface="Kollektif"/>
              </a:rPr>
              <a:t>t Out</a:t>
            </a:r>
          </a:p>
          <a:p>
            <a:pPr marL="800100" lvl="2"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Earliest </a:t>
            </a:r>
            <a:r>
              <a:rPr lang="en-US" sz="2800">
                <a:solidFill>
                  <a:srgbClr val="FFFFFF"/>
                </a:solidFill>
                <a:latin typeface="Kollektif"/>
                <a:ea typeface="Kollektif"/>
                <a:cs typeface="Kollektif"/>
                <a:sym typeface="Kollektif"/>
              </a:rPr>
              <a:t>a</a:t>
            </a:r>
            <a:r>
              <a:rPr lang="en-US" sz="2800" u="none" strike="noStrike">
                <a:solidFill>
                  <a:srgbClr val="FFFFFF"/>
                </a:solidFill>
                <a:latin typeface="Kollektif"/>
                <a:ea typeface="Kollektif"/>
                <a:cs typeface="Kollektif"/>
                <a:sym typeface="Kollektif"/>
              </a:rPr>
              <a:t>rriving </a:t>
            </a:r>
            <a:r>
              <a:rPr lang="en-US" sz="2800">
                <a:solidFill>
                  <a:srgbClr val="FFFFFF"/>
                </a:solidFill>
                <a:latin typeface="Kollektif"/>
                <a:ea typeface="Kollektif"/>
                <a:cs typeface="Kollektif"/>
                <a:sym typeface="Kollektif"/>
              </a:rPr>
              <a:t>j</a:t>
            </a:r>
            <a:r>
              <a:rPr lang="en-US" sz="2800" u="none" strike="noStrike">
                <a:solidFill>
                  <a:srgbClr val="FFFFFF"/>
                </a:solidFill>
                <a:latin typeface="Kollektif"/>
                <a:ea typeface="Kollektif"/>
                <a:cs typeface="Kollektif"/>
                <a:sym typeface="Kollektif"/>
              </a:rPr>
              <a:t>ob will execute first, with the subsequent jobs running in the order in which they arrived.</a:t>
            </a:r>
          </a:p>
          <a:p>
            <a:pPr marL="800100" lvl="2"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Once a job is started it will complete before CPU is used by another scheduler</a:t>
            </a:r>
          </a:p>
          <a:p>
            <a:pPr marL="457200" lvl="2" algn="just">
              <a:lnSpc>
                <a:spcPct val="200000"/>
              </a:lnSpc>
              <a:spcBef>
                <a:spcPct val="0"/>
              </a:spcBef>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3074" name="Picture 2" descr="6 Hacks For Choosing The Fastest Checkout Line At The Grocery Store | by  Hannah Poindexter | OMGFacts | Medium">
            <a:extLst>
              <a:ext uri="{FF2B5EF4-FFF2-40B4-BE49-F238E27FC236}">
                <a16:creationId xmlns:a16="http://schemas.microsoft.com/office/drawing/2014/main" id="{15607521-32F9-3F2E-67DA-F78D62532B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8665" y="1104900"/>
            <a:ext cx="4437809" cy="282406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C++ Queue">
            <a:extLst>
              <a:ext uri="{FF2B5EF4-FFF2-40B4-BE49-F238E27FC236}">
                <a16:creationId xmlns:a16="http://schemas.microsoft.com/office/drawing/2014/main" id="{08CA0FA2-A8B8-EBE6-3E01-83925B2B092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947" t="9591" r="7812" b="9736"/>
          <a:stretch>
            <a:fillRect/>
          </a:stretch>
        </p:blipFill>
        <p:spPr bwMode="auto">
          <a:xfrm>
            <a:off x="3265063" y="4554818"/>
            <a:ext cx="5646122" cy="36064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0737617"/>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4A107637-358E-BB17-E044-8CF1BA92DAE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089234E-48DD-18FC-53D0-425118A5F640}"/>
              </a:ext>
            </a:extLst>
          </p:cNvPr>
          <p:cNvSpPr/>
          <p:nvPr/>
        </p:nvSpPr>
        <p:spPr>
          <a:xfrm rot="-2058792">
            <a:off x="-240424" y="-106806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63C08994-9951-2F2A-9E65-BE8964EE92EF}"/>
              </a:ext>
            </a:extLst>
          </p:cNvPr>
          <p:cNvGrpSpPr/>
          <p:nvPr/>
        </p:nvGrpSpPr>
        <p:grpSpPr>
          <a:xfrm>
            <a:off x="885016" y="800100"/>
            <a:ext cx="7775506" cy="8229600"/>
            <a:chOff x="0" y="0"/>
            <a:chExt cx="1378656" cy="1459170"/>
          </a:xfrm>
        </p:grpSpPr>
        <p:sp>
          <p:nvSpPr>
            <p:cNvPr id="4" name="Freeform 4">
              <a:extLst>
                <a:ext uri="{FF2B5EF4-FFF2-40B4-BE49-F238E27FC236}">
                  <a16:creationId xmlns:a16="http://schemas.microsoft.com/office/drawing/2014/main" id="{63F42725-E481-F044-0C45-BE31FB123C23}"/>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FA4BC00A-5A24-B752-D3D8-9C8E76E9591F}"/>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BB328732-4640-27AB-D99C-F042C8F5B067}"/>
              </a:ext>
            </a:extLst>
          </p:cNvPr>
          <p:cNvSpPr txBox="1"/>
          <p:nvPr/>
        </p:nvSpPr>
        <p:spPr>
          <a:xfrm>
            <a:off x="1506567" y="1609148"/>
            <a:ext cx="6819771" cy="923330"/>
          </a:xfrm>
          <a:prstGeom prst="rect">
            <a:avLst/>
          </a:prstGeom>
        </p:spPr>
        <p:txBody>
          <a:bodyPr lIns="0" tIns="0" rIns="0" bIns="0" rtlCol="0" anchor="t">
            <a:spAutoFit/>
          </a:bodyPr>
          <a:lstStyle/>
          <a:p>
            <a:pPr marL="0" lvl="0" indent="0" algn="l">
              <a:lnSpc>
                <a:spcPts val="7200"/>
              </a:lnSpc>
              <a:spcBef>
                <a:spcPct val="0"/>
              </a:spcBef>
            </a:pPr>
            <a:r>
              <a:rPr lang="en-US" sz="7200" err="1">
                <a:solidFill>
                  <a:srgbClr val="FFFFFF"/>
                </a:solidFill>
                <a:latin typeface="Kollektif"/>
                <a:ea typeface="Kollektif"/>
                <a:cs typeface="Kollektif"/>
                <a:sym typeface="Kollektif"/>
              </a:rPr>
              <a:t>findNextJob</a:t>
            </a:r>
            <a:r>
              <a:rPr lang="en-US" sz="7200">
                <a:solidFill>
                  <a:srgbClr val="FFFFFF"/>
                </a:solidFill>
                <a:latin typeface="Kollektif"/>
                <a:ea typeface="Kollektif"/>
                <a:cs typeface="Kollektif"/>
                <a:sym typeface="Kollektif"/>
              </a:rPr>
              <a:t>()</a:t>
            </a:r>
            <a:endParaRPr lang="en-US" sz="7200" u="none" strike="noStrike">
              <a:solidFill>
                <a:srgbClr val="FFFFFF"/>
              </a:solidFill>
              <a:latin typeface="Kollektif"/>
              <a:ea typeface="Kollektif"/>
              <a:cs typeface="Kollektif"/>
            </a:endParaRPr>
          </a:p>
        </p:txBody>
      </p:sp>
      <p:sp>
        <p:nvSpPr>
          <p:cNvPr id="10" name="TextBox 10">
            <a:extLst>
              <a:ext uri="{FF2B5EF4-FFF2-40B4-BE49-F238E27FC236}">
                <a16:creationId xmlns:a16="http://schemas.microsoft.com/office/drawing/2014/main" id="{0C98D755-D7FC-F3DC-1EEC-ADC8931D2EBB}"/>
              </a:ext>
            </a:extLst>
          </p:cNvPr>
          <p:cNvSpPr txBox="1"/>
          <p:nvPr/>
        </p:nvSpPr>
        <p:spPr>
          <a:xfrm>
            <a:off x="1143000" y="3086707"/>
            <a:ext cx="6819771" cy="1828193"/>
          </a:xfrm>
          <a:prstGeom prst="rect">
            <a:avLst/>
          </a:prstGeom>
        </p:spPr>
        <p:txBody>
          <a:bodyPr lIns="0" tIns="0" rIns="0" bIns="0" rtlCol="0" anchor="t">
            <a:spAutoFit/>
          </a:bodyPr>
          <a:lstStyle/>
          <a:p>
            <a:pPr marL="457200" lvl="2" algn="just">
              <a:lnSpc>
                <a:spcPts val="2940"/>
              </a:lnSpc>
              <a:spcBef>
                <a:spcPct val="0"/>
              </a:spcBef>
            </a:pPr>
            <a:endParaRPr lang="en-US" sz="3600" u="none" strike="noStrike">
              <a:solidFill>
                <a:srgbClr val="FFFFFF"/>
              </a:solidFill>
              <a:latin typeface="Kollektif"/>
              <a:ea typeface="Kollektif"/>
              <a:cs typeface="Kollektif"/>
              <a:sym typeface="Kollektif"/>
            </a:endParaRPr>
          </a:p>
          <a:p>
            <a:pPr marL="457200" lvl="2" algn="just">
              <a:lnSpc>
                <a:spcPts val="2940"/>
              </a:lnSpc>
              <a:spcBef>
                <a:spcPct val="0"/>
              </a:spcBef>
            </a:pPr>
            <a:r>
              <a:rPr lang="en-US" sz="3600" u="none" strike="noStrike">
                <a:solidFill>
                  <a:srgbClr val="FFFFFF"/>
                </a:solidFill>
                <a:latin typeface="Kollektif"/>
                <a:ea typeface="Kollektif"/>
                <a:cs typeface="Kollektif"/>
                <a:sym typeface="Kollektif"/>
              </a:rPr>
              <a:t>Function to be used in FIFO to find what job is the next in the arrival queue </a:t>
            </a: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7" name="Picture 6" descr="A computer screen shot of a program code&#10;&#10;AI-generated content may be incorrect.">
            <a:extLst>
              <a:ext uri="{FF2B5EF4-FFF2-40B4-BE49-F238E27FC236}">
                <a16:creationId xmlns:a16="http://schemas.microsoft.com/office/drawing/2014/main" id="{C9DA4C88-0C3F-933F-ADDC-A1B402183F1E}"/>
              </a:ext>
            </a:extLst>
          </p:cNvPr>
          <p:cNvPicPr>
            <a:picLocks noChangeAspect="1"/>
          </p:cNvPicPr>
          <p:nvPr/>
        </p:nvPicPr>
        <p:blipFill>
          <a:blip r:embed="rId4">
            <a:extLst>
              <a:ext uri="{28A0092B-C50C-407E-A947-70E740481C1C}">
                <a14:useLocalDpi xmlns:a14="http://schemas.microsoft.com/office/drawing/2010/main" val="0"/>
              </a:ext>
            </a:extLst>
          </a:blip>
          <a:srcRect r="10776" b="64754"/>
          <a:stretch>
            <a:fillRect/>
          </a:stretch>
        </p:blipFill>
        <p:spPr>
          <a:xfrm>
            <a:off x="9144000" y="2897500"/>
            <a:ext cx="8648119" cy="3766197"/>
          </a:xfrm>
          <a:prstGeom prst="rect">
            <a:avLst/>
          </a:prstGeom>
        </p:spPr>
      </p:pic>
    </p:spTree>
    <p:extLst>
      <p:ext uri="{BB962C8B-B14F-4D97-AF65-F5344CB8AC3E}">
        <p14:creationId xmlns:p14="http://schemas.microsoft.com/office/powerpoint/2010/main" val="1088105446"/>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D0EE8305-AA6E-781B-8819-2D2A8E9DA87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41D9293-DE92-D632-35CE-F19F3F80FA5E}"/>
              </a:ext>
            </a:extLst>
          </p:cNvPr>
          <p:cNvSpPr/>
          <p:nvPr/>
        </p:nvSpPr>
        <p:spPr>
          <a:xfrm rot="-2058792">
            <a:off x="-11824" y="-104520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3802B25A-45B1-B747-68C4-9451687C51A2}"/>
              </a:ext>
            </a:extLst>
          </p:cNvPr>
          <p:cNvGrpSpPr/>
          <p:nvPr/>
        </p:nvGrpSpPr>
        <p:grpSpPr>
          <a:xfrm>
            <a:off x="885016" y="800100"/>
            <a:ext cx="7775506" cy="8229600"/>
            <a:chOff x="0" y="0"/>
            <a:chExt cx="1378656" cy="1459170"/>
          </a:xfrm>
        </p:grpSpPr>
        <p:sp>
          <p:nvSpPr>
            <p:cNvPr id="4" name="Freeform 4">
              <a:extLst>
                <a:ext uri="{FF2B5EF4-FFF2-40B4-BE49-F238E27FC236}">
                  <a16:creationId xmlns:a16="http://schemas.microsoft.com/office/drawing/2014/main" id="{5723BB6E-B914-1584-EE90-B70B0A9D13A6}"/>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1C1C0CCA-8EF7-3D92-158E-FDC9063599CF}"/>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B01F5416-6793-437C-415D-B5B811E2D021}"/>
              </a:ext>
            </a:extLst>
          </p:cNvPr>
          <p:cNvSpPr txBox="1"/>
          <p:nvPr/>
        </p:nvSpPr>
        <p:spPr>
          <a:xfrm>
            <a:off x="1506567" y="1609148"/>
            <a:ext cx="6819771"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FIFO</a:t>
            </a:r>
            <a:r>
              <a:rPr lang="en-US" sz="7200">
                <a:solidFill>
                  <a:srgbClr val="FFFFFF"/>
                </a:solidFill>
                <a:latin typeface="Kollektif"/>
                <a:ea typeface="Kollektif"/>
                <a:cs typeface="Kollektif"/>
                <a:sym typeface="Kollektif"/>
              </a:rPr>
              <a:t>()</a:t>
            </a:r>
            <a:endParaRPr lang="en-US" sz="7200" u="none" strike="noStrike">
              <a:solidFill>
                <a:srgbClr val="FFFFFF"/>
              </a:solidFill>
              <a:latin typeface="Kollektif"/>
              <a:ea typeface="Kollektif"/>
              <a:cs typeface="Kollektif"/>
              <a:sym typeface="Kollektif"/>
            </a:endParaRPr>
          </a:p>
        </p:txBody>
      </p:sp>
      <p:sp>
        <p:nvSpPr>
          <p:cNvPr id="10" name="TextBox 10">
            <a:extLst>
              <a:ext uri="{FF2B5EF4-FFF2-40B4-BE49-F238E27FC236}">
                <a16:creationId xmlns:a16="http://schemas.microsoft.com/office/drawing/2014/main" id="{0A6E8098-0AB2-D82C-45AA-6E3C9676E12B}"/>
              </a:ext>
            </a:extLst>
          </p:cNvPr>
          <p:cNvSpPr txBox="1"/>
          <p:nvPr/>
        </p:nvSpPr>
        <p:spPr>
          <a:xfrm>
            <a:off x="1066800" y="2802736"/>
            <a:ext cx="6819771" cy="2746393"/>
          </a:xfrm>
          <a:prstGeom prst="rect">
            <a:avLst/>
          </a:prstGeom>
        </p:spPr>
        <p:txBody>
          <a:bodyPr lIns="0" tIns="0" rIns="0" bIns="0" rtlCol="0" anchor="t">
            <a:spAutoFit/>
          </a:bodyPr>
          <a:lstStyle/>
          <a:p>
            <a:pPr marL="457200" lvl="2" algn="just">
              <a:spcBef>
                <a:spcPct val="0"/>
              </a:spcBef>
            </a:pPr>
            <a:r>
              <a:rPr lang="en-US" sz="3600" u="none" strike="noStrike">
                <a:solidFill>
                  <a:srgbClr val="FFFFFF"/>
                </a:solidFill>
                <a:latin typeface="Kollektif"/>
                <a:ea typeface="Kollektif"/>
                <a:cs typeface="Kollektif"/>
                <a:sym typeface="Kollektif"/>
              </a:rPr>
              <a:t>F</a:t>
            </a:r>
            <a:r>
              <a:rPr lang="en-US" sz="3600">
                <a:solidFill>
                  <a:srgbClr val="FFFFFF"/>
                </a:solidFill>
                <a:latin typeface="Kollektif"/>
                <a:ea typeface="Kollektif"/>
                <a:cs typeface="Kollektif"/>
                <a:sym typeface="Kollektif"/>
              </a:rPr>
              <a:t>IFO function to be applied onto existing job queue to save CPU processing data</a:t>
            </a:r>
            <a:endParaRPr lang="en-US" sz="3600" u="none" strike="noStrike">
              <a:solidFill>
                <a:srgbClr val="FFFFFF"/>
              </a:solidFill>
              <a:latin typeface="Kollektif"/>
              <a:ea typeface="Kollektif"/>
              <a:cs typeface="Kollektif"/>
              <a:sym typeface="Kollektif"/>
            </a:endParaRPr>
          </a:p>
          <a:p>
            <a:pPr marL="457200" lvl="2" algn="just">
              <a:lnSpc>
                <a:spcPts val="2940"/>
              </a:lnSpc>
              <a:spcBef>
                <a:spcPct val="0"/>
              </a:spcBef>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8" name="Picture 7" descr="A computer screen shot of a program code&#10;&#10;AI-generated content may be incorrect.">
            <a:extLst>
              <a:ext uri="{FF2B5EF4-FFF2-40B4-BE49-F238E27FC236}">
                <a16:creationId xmlns:a16="http://schemas.microsoft.com/office/drawing/2014/main" id="{BD7F484B-33F1-3855-28CF-662D91C66DA8}"/>
              </a:ext>
            </a:extLst>
          </p:cNvPr>
          <p:cNvPicPr>
            <a:picLocks noChangeAspect="1"/>
          </p:cNvPicPr>
          <p:nvPr/>
        </p:nvPicPr>
        <p:blipFill>
          <a:blip r:embed="rId4">
            <a:extLst>
              <a:ext uri="{28A0092B-C50C-407E-A947-70E740481C1C}">
                <a14:useLocalDpi xmlns:a14="http://schemas.microsoft.com/office/drawing/2010/main" val="0"/>
              </a:ext>
            </a:extLst>
          </a:blip>
          <a:srcRect t="36905"/>
          <a:stretch>
            <a:fillRect/>
          </a:stretch>
        </p:blipFill>
        <p:spPr>
          <a:xfrm>
            <a:off x="9248943" y="2019300"/>
            <a:ext cx="8437662" cy="5869037"/>
          </a:xfrm>
          <a:prstGeom prst="rect">
            <a:avLst/>
          </a:prstGeom>
        </p:spPr>
      </p:pic>
    </p:spTree>
    <p:extLst>
      <p:ext uri="{BB962C8B-B14F-4D97-AF65-F5344CB8AC3E}">
        <p14:creationId xmlns:p14="http://schemas.microsoft.com/office/powerpoint/2010/main" val="1203923766"/>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CC82C37B-4059-801A-3BF8-5022E77894F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3C4B9DC-B70F-FAF7-C466-839328ECE088}"/>
              </a:ext>
            </a:extLst>
          </p:cNvPr>
          <p:cNvSpPr/>
          <p:nvPr/>
        </p:nvSpPr>
        <p:spPr>
          <a:xfrm rot="19541208">
            <a:off x="-1154824" y="-131952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8B8A784D-2585-D5D4-4145-EBE2AF3E4D03}"/>
              </a:ext>
            </a:extLst>
          </p:cNvPr>
          <p:cNvGrpSpPr/>
          <p:nvPr/>
        </p:nvGrpSpPr>
        <p:grpSpPr>
          <a:xfrm>
            <a:off x="9865571" y="647700"/>
            <a:ext cx="7775506" cy="8229600"/>
            <a:chOff x="0" y="0"/>
            <a:chExt cx="1378656" cy="1459170"/>
          </a:xfrm>
        </p:grpSpPr>
        <p:sp>
          <p:nvSpPr>
            <p:cNvPr id="4" name="Freeform 4">
              <a:extLst>
                <a:ext uri="{FF2B5EF4-FFF2-40B4-BE49-F238E27FC236}">
                  <a16:creationId xmlns:a16="http://schemas.microsoft.com/office/drawing/2014/main" id="{13C2E515-6DDC-6007-9B2B-34EBD58132BB}"/>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E0E2C919-E997-D417-B55C-D08F934B576C}"/>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600F251C-4575-9EA2-D966-3D4B1F1BD011}"/>
              </a:ext>
            </a:extLst>
          </p:cNvPr>
          <p:cNvSpPr txBox="1"/>
          <p:nvPr/>
        </p:nvSpPr>
        <p:spPr>
          <a:xfrm>
            <a:off x="10343438" y="1104900"/>
            <a:ext cx="6819771"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a:solidFill>
                  <a:srgbClr val="FFFFFF"/>
                </a:solidFill>
                <a:latin typeface="Kollektif"/>
                <a:ea typeface="Kollektif"/>
                <a:cs typeface="Kollektif"/>
                <a:sym typeface="Kollektif"/>
              </a:rPr>
              <a:t>SJF</a:t>
            </a:r>
          </a:p>
        </p:txBody>
      </p:sp>
      <p:sp>
        <p:nvSpPr>
          <p:cNvPr id="10" name="TextBox 10">
            <a:extLst>
              <a:ext uri="{FF2B5EF4-FFF2-40B4-BE49-F238E27FC236}">
                <a16:creationId xmlns:a16="http://schemas.microsoft.com/office/drawing/2014/main" id="{4C2172CF-6171-4191-D73C-8B935C7F80AE}"/>
              </a:ext>
            </a:extLst>
          </p:cNvPr>
          <p:cNvSpPr txBox="1"/>
          <p:nvPr/>
        </p:nvSpPr>
        <p:spPr>
          <a:xfrm>
            <a:off x="10343437" y="2028230"/>
            <a:ext cx="6819771" cy="4805931"/>
          </a:xfrm>
          <a:prstGeom prst="rect">
            <a:avLst/>
          </a:prstGeom>
        </p:spPr>
        <p:txBody>
          <a:bodyPr lIns="0" tIns="0" rIns="0" bIns="0" rtlCol="0" anchor="t">
            <a:spAutoFit/>
          </a:bodyPr>
          <a:lstStyle/>
          <a:p>
            <a:pPr marL="342900" lvl="1" indent="-342900" algn="just">
              <a:lnSpc>
                <a:spcPct val="200000"/>
              </a:lnSpc>
              <a:spcBef>
                <a:spcPct val="0"/>
              </a:spcBef>
              <a:buFont typeface="Arial" panose="020B0604020202020204" pitchFamily="34" charset="0"/>
              <a:buChar char="•"/>
            </a:pPr>
            <a:r>
              <a:rPr lang="en-US" sz="2800" u="none" strike="noStrike">
                <a:solidFill>
                  <a:srgbClr val="FFFFFF"/>
                </a:solidFill>
                <a:latin typeface="Kollektif"/>
                <a:ea typeface="Kollektif"/>
                <a:cs typeface="Kollektif"/>
                <a:sym typeface="Kollektif"/>
              </a:rPr>
              <a:t>Shortest Job First</a:t>
            </a:r>
          </a:p>
          <a:p>
            <a:pPr marL="800100" lvl="2" indent="-342900" algn="just">
              <a:lnSpc>
                <a:spcPct val="200000"/>
              </a:lnSpc>
              <a:spcBef>
                <a:spcPct val="0"/>
              </a:spcBef>
              <a:buFont typeface="Arial" panose="020B0604020202020204" pitchFamily="34" charset="0"/>
              <a:buChar char="•"/>
            </a:pPr>
            <a:r>
              <a:rPr lang="en-US" sz="2800">
                <a:solidFill>
                  <a:srgbClr val="FFFFFF"/>
                </a:solidFill>
                <a:latin typeface="Kollektif"/>
                <a:ea typeface="Kollektif"/>
                <a:cs typeface="Kollektif"/>
                <a:sym typeface="Kollektif"/>
              </a:rPr>
              <a:t>Will pick the shortest arrived job at time of scheduling and execute to completion</a:t>
            </a:r>
            <a:endParaRPr lang="en-US" sz="2800" u="none" strike="noStrike">
              <a:solidFill>
                <a:srgbClr val="FFFFFF"/>
              </a:solidFill>
              <a:latin typeface="Kollektif"/>
              <a:ea typeface="Kollektif"/>
              <a:cs typeface="Kollektif"/>
              <a:sym typeface="Kollektif"/>
            </a:endParaRPr>
          </a:p>
          <a:p>
            <a:pPr marL="457200" lvl="2" algn="just">
              <a:lnSpc>
                <a:spcPct val="200000"/>
              </a:lnSpc>
              <a:spcBef>
                <a:spcPct val="0"/>
              </a:spcBef>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5122" name="Picture 2" descr="Amazon Hub Delivery: Faster Deliveries | Epinium #1">
            <a:extLst>
              <a:ext uri="{FF2B5EF4-FFF2-40B4-BE49-F238E27FC236}">
                <a16:creationId xmlns:a16="http://schemas.microsoft.com/office/drawing/2014/main" id="{3FCE009F-5256-F295-35C4-9B9576BEF7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4790" y="815469"/>
            <a:ext cx="4818809" cy="3206698"/>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Shortest Job First (or SJF) CPU Scheduling - Tutorial">
            <a:extLst>
              <a:ext uri="{FF2B5EF4-FFF2-40B4-BE49-F238E27FC236}">
                <a16:creationId xmlns:a16="http://schemas.microsoft.com/office/drawing/2014/main" id="{8A6B0F13-0241-4963-A690-DC33B45F4D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0062" y="4793102"/>
            <a:ext cx="7297640" cy="4082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363911"/>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DE71E537-D4EE-B66A-23D8-DF00429F969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B6B7224-F2C8-D3B4-5519-9C7509BC8978}"/>
              </a:ext>
            </a:extLst>
          </p:cNvPr>
          <p:cNvSpPr/>
          <p:nvPr/>
        </p:nvSpPr>
        <p:spPr>
          <a:xfrm rot="-2058792">
            <a:off x="-11824" y="-104520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76C5B7C5-476E-7268-5E5A-4D8A0DDC295F}"/>
              </a:ext>
            </a:extLst>
          </p:cNvPr>
          <p:cNvGrpSpPr/>
          <p:nvPr/>
        </p:nvGrpSpPr>
        <p:grpSpPr>
          <a:xfrm>
            <a:off x="885016" y="800100"/>
            <a:ext cx="7775506" cy="8229600"/>
            <a:chOff x="0" y="0"/>
            <a:chExt cx="1378656" cy="1459170"/>
          </a:xfrm>
        </p:grpSpPr>
        <p:sp>
          <p:nvSpPr>
            <p:cNvPr id="4" name="Freeform 4">
              <a:extLst>
                <a:ext uri="{FF2B5EF4-FFF2-40B4-BE49-F238E27FC236}">
                  <a16:creationId xmlns:a16="http://schemas.microsoft.com/office/drawing/2014/main" id="{7A71FC07-31BD-4E30-8986-C8125D6A9127}"/>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56D3A8A6-5BC3-C4F3-42DE-9A6E51CAEDD8}"/>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B2D603A2-A33B-8E62-2A59-B0EBAC46C681}"/>
              </a:ext>
            </a:extLst>
          </p:cNvPr>
          <p:cNvSpPr txBox="1"/>
          <p:nvPr/>
        </p:nvSpPr>
        <p:spPr>
          <a:xfrm>
            <a:off x="1506567" y="1609148"/>
            <a:ext cx="6819771" cy="2031325"/>
          </a:xfrm>
          <a:prstGeom prst="rect">
            <a:avLst/>
          </a:prstGeom>
        </p:spPr>
        <p:txBody>
          <a:bodyPr lIns="0" tIns="0" rIns="0" bIns="0" rtlCol="0" anchor="t">
            <a:spAutoFit/>
          </a:bodyPr>
          <a:lstStyle/>
          <a:p>
            <a:r>
              <a:rPr lang="en-US" sz="7200">
                <a:solidFill>
                  <a:srgbClr val="FFFFFF"/>
                </a:solidFill>
                <a:latin typeface="Kollektif"/>
                <a:ea typeface="Kollektif"/>
                <a:cs typeface="Kollektif"/>
                <a:sym typeface="Kollektif"/>
              </a:rPr>
              <a:t>bubble()</a:t>
            </a:r>
            <a:endParaRPr lang="en-US" sz="7200">
              <a:solidFill>
                <a:srgbClr val="000000"/>
              </a:solidFill>
              <a:latin typeface="Kollektif"/>
              <a:ea typeface="Kollektif"/>
              <a:cs typeface="Kollektif"/>
              <a:sym typeface="Kollektif"/>
            </a:endParaRPr>
          </a:p>
          <a:p>
            <a:pPr marL="0" lvl="0" indent="0" algn="l">
              <a:lnSpc>
                <a:spcPts val="7200"/>
              </a:lnSpc>
              <a:spcBef>
                <a:spcPct val="0"/>
              </a:spcBef>
            </a:pPr>
            <a:endParaRPr lang="en-US" sz="7200" u="none" strike="noStrike">
              <a:solidFill>
                <a:srgbClr val="FFFFFF"/>
              </a:solidFill>
              <a:latin typeface="Kollektif"/>
              <a:ea typeface="Kollektif"/>
              <a:cs typeface="Kollektif"/>
            </a:endParaRPr>
          </a:p>
        </p:txBody>
      </p:sp>
      <p:sp>
        <p:nvSpPr>
          <p:cNvPr id="10" name="TextBox 10">
            <a:extLst>
              <a:ext uri="{FF2B5EF4-FFF2-40B4-BE49-F238E27FC236}">
                <a16:creationId xmlns:a16="http://schemas.microsoft.com/office/drawing/2014/main" id="{BF0D3D19-6E0B-9AD9-11EB-5514388CE542}"/>
              </a:ext>
            </a:extLst>
          </p:cNvPr>
          <p:cNvSpPr txBox="1"/>
          <p:nvPr/>
        </p:nvSpPr>
        <p:spPr>
          <a:xfrm>
            <a:off x="1170709" y="3426190"/>
            <a:ext cx="6819771" cy="1500411"/>
          </a:xfrm>
          <a:prstGeom prst="rect">
            <a:avLst/>
          </a:prstGeom>
        </p:spPr>
        <p:txBody>
          <a:bodyPr lIns="0" tIns="0" rIns="0" bIns="0" rtlCol="0" anchor="t">
            <a:spAutoFit/>
          </a:bodyPr>
          <a:lstStyle/>
          <a:p>
            <a:pPr marL="457200" lvl="2" algn="just">
              <a:lnSpc>
                <a:spcPts val="2940"/>
              </a:lnSpc>
              <a:spcBef>
                <a:spcPct val="0"/>
              </a:spcBef>
            </a:pPr>
            <a:r>
              <a:rPr lang="en-US" sz="3600">
                <a:solidFill>
                  <a:srgbClr val="FFFFFF"/>
                </a:solidFill>
                <a:latin typeface="Kollektif"/>
                <a:ea typeface="Kollektif"/>
                <a:cs typeface="Kollektif"/>
              </a:rPr>
              <a:t>Function used by SJF to sort all incoming jobs so it goes in order of shortest to longest using </a:t>
            </a:r>
            <a:r>
              <a:rPr lang="en-US" sz="3600" err="1">
                <a:solidFill>
                  <a:srgbClr val="FFFFFF"/>
                </a:solidFill>
                <a:latin typeface="Kollektif"/>
                <a:ea typeface="Kollektif"/>
                <a:cs typeface="Kollektif"/>
              </a:rPr>
              <a:t>bubblesort</a:t>
            </a:r>
            <a:r>
              <a:rPr lang="en-US" sz="3600">
                <a:solidFill>
                  <a:srgbClr val="FFFFFF"/>
                </a:solidFill>
                <a:latin typeface="Kollektif"/>
                <a:ea typeface="Kollektif"/>
                <a:cs typeface="Kollektif"/>
              </a:rPr>
              <a:t> algorithm.</a:t>
            </a:r>
            <a:endParaRPr lang="en-US" sz="3600" u="none" strike="noStrike">
              <a:solidFill>
                <a:srgbClr val="FFFFFF"/>
              </a:solidFill>
              <a:latin typeface="Kollektif"/>
              <a:ea typeface="Kollektif"/>
              <a:cs typeface="Kollektif"/>
            </a:endParaRPr>
          </a:p>
        </p:txBody>
      </p:sp>
      <p:pic>
        <p:nvPicPr>
          <p:cNvPr id="6" name="Picture 5" descr="A computer screen shot of text&#10;&#10;AI-generated content may be incorrect.">
            <a:extLst>
              <a:ext uri="{FF2B5EF4-FFF2-40B4-BE49-F238E27FC236}">
                <a16:creationId xmlns:a16="http://schemas.microsoft.com/office/drawing/2014/main" id="{671ADD27-E1C2-5BFA-65CE-3BA3BDAAD184}"/>
              </a:ext>
            </a:extLst>
          </p:cNvPr>
          <p:cNvPicPr>
            <a:picLocks noChangeAspect="1"/>
          </p:cNvPicPr>
          <p:nvPr/>
        </p:nvPicPr>
        <p:blipFill>
          <a:blip r:embed="rId4"/>
          <a:stretch>
            <a:fillRect/>
          </a:stretch>
        </p:blipFill>
        <p:spPr>
          <a:xfrm>
            <a:off x="8998095" y="2616778"/>
            <a:ext cx="8708448" cy="4412673"/>
          </a:xfrm>
          <a:prstGeom prst="rect">
            <a:avLst/>
          </a:prstGeom>
        </p:spPr>
      </p:pic>
      <p:sp>
        <p:nvSpPr>
          <p:cNvPr id="7" name="TextBox 9">
            <a:extLst>
              <a:ext uri="{FF2B5EF4-FFF2-40B4-BE49-F238E27FC236}">
                <a16:creationId xmlns:a16="http://schemas.microsoft.com/office/drawing/2014/main" id="{C508F7A6-C618-4AE0-5DE1-CF65D5988BE5}"/>
              </a:ext>
            </a:extLst>
          </p:cNvPr>
          <p:cNvSpPr txBox="1"/>
          <p:nvPr/>
        </p:nvSpPr>
        <p:spPr>
          <a:xfrm>
            <a:off x="1368021" y="6025284"/>
            <a:ext cx="6819771" cy="2031325"/>
          </a:xfrm>
          <a:prstGeom prst="rect">
            <a:avLst/>
          </a:prstGeom>
        </p:spPr>
        <p:txBody>
          <a:bodyPr lIns="0" tIns="0" rIns="0" bIns="0" rtlCol="0" anchor="t">
            <a:spAutoFit/>
          </a:bodyPr>
          <a:lstStyle/>
          <a:p>
            <a:r>
              <a:rPr lang="en-US" sz="7200">
                <a:solidFill>
                  <a:srgbClr val="FFFFFF"/>
                </a:solidFill>
                <a:latin typeface="Kollektif"/>
                <a:ea typeface="Kollektif"/>
                <a:cs typeface="Kollektif"/>
                <a:sym typeface="Kollektif"/>
              </a:rPr>
              <a:t>swap()</a:t>
            </a:r>
            <a:endParaRPr lang="en-US" sz="7200">
              <a:solidFill>
                <a:srgbClr val="000000"/>
              </a:solidFill>
              <a:latin typeface="Kollektif"/>
              <a:ea typeface="Kollektif"/>
              <a:cs typeface="Kollektif"/>
              <a:sym typeface="Kollektif"/>
            </a:endParaRPr>
          </a:p>
          <a:p>
            <a:pPr marL="0" lvl="0" indent="0" algn="l">
              <a:lnSpc>
                <a:spcPts val="7200"/>
              </a:lnSpc>
              <a:spcBef>
                <a:spcPct val="0"/>
              </a:spcBef>
            </a:pPr>
            <a:endParaRPr lang="en-US" sz="7200" u="none" strike="noStrike">
              <a:solidFill>
                <a:srgbClr val="FFFFFF"/>
              </a:solidFill>
              <a:latin typeface="Kollektif"/>
              <a:ea typeface="Kollektif"/>
              <a:cs typeface="Kollektif"/>
            </a:endParaRPr>
          </a:p>
        </p:txBody>
      </p:sp>
      <p:sp>
        <p:nvSpPr>
          <p:cNvPr id="8" name="TextBox 10">
            <a:extLst>
              <a:ext uri="{FF2B5EF4-FFF2-40B4-BE49-F238E27FC236}">
                <a16:creationId xmlns:a16="http://schemas.microsoft.com/office/drawing/2014/main" id="{A842394A-060B-DEA4-6E08-382C4236BE75}"/>
              </a:ext>
            </a:extLst>
          </p:cNvPr>
          <p:cNvSpPr txBox="1"/>
          <p:nvPr/>
        </p:nvSpPr>
        <p:spPr>
          <a:xfrm>
            <a:off x="1361209" y="7513280"/>
            <a:ext cx="6819771" cy="1141146"/>
          </a:xfrm>
          <a:prstGeom prst="rect">
            <a:avLst/>
          </a:prstGeom>
        </p:spPr>
        <p:txBody>
          <a:bodyPr lIns="0" tIns="0" rIns="0" bIns="0" rtlCol="0" anchor="t">
            <a:spAutoFit/>
          </a:bodyPr>
          <a:lstStyle/>
          <a:p>
            <a:pPr marL="457200" lvl="2" algn="just">
              <a:lnSpc>
                <a:spcPts val="2940"/>
              </a:lnSpc>
              <a:spcBef>
                <a:spcPct val="0"/>
              </a:spcBef>
            </a:pPr>
            <a:r>
              <a:rPr lang="en-US" sz="3600">
                <a:solidFill>
                  <a:srgbClr val="FFFFFF"/>
                </a:solidFill>
                <a:latin typeface="Kollektif"/>
              </a:rPr>
              <a:t>Helper function used in bubble() to implement the </a:t>
            </a:r>
            <a:r>
              <a:rPr lang="en-US" sz="3600" err="1">
                <a:solidFill>
                  <a:srgbClr val="FFFFFF"/>
                </a:solidFill>
                <a:latin typeface="Kollektif"/>
              </a:rPr>
              <a:t>bubblesort</a:t>
            </a:r>
            <a:r>
              <a:rPr lang="en-US" sz="3600">
                <a:solidFill>
                  <a:srgbClr val="FFFFFF"/>
                </a:solidFill>
                <a:latin typeface="Kollektif"/>
              </a:rPr>
              <a:t> sorting algorithm.</a:t>
            </a:r>
            <a:endParaRPr lang="en-US"/>
          </a:p>
        </p:txBody>
      </p:sp>
    </p:spTree>
    <p:extLst>
      <p:ext uri="{BB962C8B-B14F-4D97-AF65-F5344CB8AC3E}">
        <p14:creationId xmlns:p14="http://schemas.microsoft.com/office/powerpoint/2010/main" val="4061558520"/>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0B282CCF-7178-B693-E3AD-8D51481513A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749966D-8B2D-EB0D-9FAE-D08B1C1224C5}"/>
              </a:ext>
            </a:extLst>
          </p:cNvPr>
          <p:cNvSpPr/>
          <p:nvPr/>
        </p:nvSpPr>
        <p:spPr>
          <a:xfrm rot="-2058792">
            <a:off x="-11824" y="-10452003"/>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DEB09454-A32A-422B-CEC0-F707687D160E}"/>
              </a:ext>
            </a:extLst>
          </p:cNvPr>
          <p:cNvGrpSpPr/>
          <p:nvPr/>
        </p:nvGrpSpPr>
        <p:grpSpPr>
          <a:xfrm>
            <a:off x="885016" y="800100"/>
            <a:ext cx="7775506" cy="8229600"/>
            <a:chOff x="0" y="0"/>
            <a:chExt cx="1378656" cy="1459170"/>
          </a:xfrm>
        </p:grpSpPr>
        <p:sp>
          <p:nvSpPr>
            <p:cNvPr id="4" name="Freeform 4">
              <a:extLst>
                <a:ext uri="{FF2B5EF4-FFF2-40B4-BE49-F238E27FC236}">
                  <a16:creationId xmlns:a16="http://schemas.microsoft.com/office/drawing/2014/main" id="{C4CD507D-647F-5580-A99D-1A8272E30D53}"/>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a:extLst>
                <a:ext uri="{FF2B5EF4-FFF2-40B4-BE49-F238E27FC236}">
                  <a16:creationId xmlns:a16="http://schemas.microsoft.com/office/drawing/2014/main" id="{65B5192C-537F-5EB9-9ECD-CD1057752BB3}"/>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0EB5FD8D-2604-C68B-92B8-F8C71E37F8C5}"/>
              </a:ext>
            </a:extLst>
          </p:cNvPr>
          <p:cNvSpPr txBox="1"/>
          <p:nvPr/>
        </p:nvSpPr>
        <p:spPr>
          <a:xfrm>
            <a:off x="1506567" y="1609148"/>
            <a:ext cx="6819771" cy="2031325"/>
          </a:xfrm>
          <a:prstGeom prst="rect">
            <a:avLst/>
          </a:prstGeom>
        </p:spPr>
        <p:txBody>
          <a:bodyPr lIns="0" tIns="0" rIns="0" bIns="0" rtlCol="0" anchor="t">
            <a:spAutoFit/>
          </a:bodyPr>
          <a:lstStyle/>
          <a:p>
            <a:r>
              <a:rPr lang="en-US" sz="7200" err="1">
                <a:solidFill>
                  <a:srgbClr val="FFFFFF"/>
                </a:solidFill>
                <a:latin typeface="Kollektif"/>
                <a:ea typeface="Kollektif"/>
                <a:cs typeface="Kollektif"/>
                <a:sym typeface="Kollektif"/>
              </a:rPr>
              <a:t>sjf_scheduler</a:t>
            </a:r>
            <a:r>
              <a:rPr lang="en-US" sz="7200">
                <a:solidFill>
                  <a:srgbClr val="FFFFFF"/>
                </a:solidFill>
                <a:latin typeface="Kollektif"/>
                <a:ea typeface="Kollektif"/>
                <a:cs typeface="Kollektif"/>
                <a:sym typeface="Kollektif"/>
              </a:rPr>
              <a:t>()</a:t>
            </a:r>
            <a:endParaRPr lang="en-US" sz="7200">
              <a:solidFill>
                <a:srgbClr val="000000"/>
              </a:solidFill>
              <a:latin typeface="Kollektif"/>
              <a:ea typeface="Kollektif"/>
              <a:cs typeface="Kollektif"/>
              <a:sym typeface="Kollektif"/>
            </a:endParaRPr>
          </a:p>
          <a:p>
            <a:pPr marL="0" lvl="0" indent="0" algn="l">
              <a:lnSpc>
                <a:spcPts val="7200"/>
              </a:lnSpc>
              <a:spcBef>
                <a:spcPct val="0"/>
              </a:spcBef>
            </a:pPr>
            <a:endParaRPr lang="en-US" sz="7200" u="none" strike="noStrike">
              <a:solidFill>
                <a:srgbClr val="FFFFFF"/>
              </a:solidFill>
              <a:latin typeface="Kollektif"/>
              <a:ea typeface="Kollektif"/>
              <a:cs typeface="Kollektif"/>
            </a:endParaRPr>
          </a:p>
        </p:txBody>
      </p:sp>
      <p:sp>
        <p:nvSpPr>
          <p:cNvPr id="10" name="TextBox 10">
            <a:extLst>
              <a:ext uri="{FF2B5EF4-FFF2-40B4-BE49-F238E27FC236}">
                <a16:creationId xmlns:a16="http://schemas.microsoft.com/office/drawing/2014/main" id="{11B569B7-1FD7-D06B-97A9-BB8653519326}"/>
              </a:ext>
            </a:extLst>
          </p:cNvPr>
          <p:cNvSpPr txBox="1"/>
          <p:nvPr/>
        </p:nvSpPr>
        <p:spPr>
          <a:xfrm>
            <a:off x="1170709" y="3634009"/>
            <a:ext cx="6819771" cy="3672287"/>
          </a:xfrm>
          <a:prstGeom prst="rect">
            <a:avLst/>
          </a:prstGeom>
        </p:spPr>
        <p:txBody>
          <a:bodyPr lIns="0" tIns="0" rIns="0" bIns="0" rtlCol="0" anchor="t">
            <a:spAutoFit/>
          </a:bodyPr>
          <a:lstStyle/>
          <a:p>
            <a:pPr marL="457200" lvl="2" algn="just">
              <a:spcBef>
                <a:spcPct val="0"/>
              </a:spcBef>
            </a:pPr>
            <a:r>
              <a:rPr lang="en-US" sz="3600">
                <a:solidFill>
                  <a:srgbClr val="FFFFFF"/>
                </a:solidFill>
                <a:latin typeface="Kollektif"/>
                <a:ea typeface="Kollektif"/>
                <a:cs typeface="Kollektif"/>
              </a:rPr>
              <a:t>SJF function to be applied onto existing job queue to save CPU processing data</a:t>
            </a:r>
            <a:endParaRPr lang="en-US" sz="3600">
              <a:solidFill>
                <a:srgbClr val="000000"/>
              </a:solidFill>
              <a:latin typeface="Kollektif"/>
              <a:ea typeface="Kollektif"/>
              <a:cs typeface="Kollektif"/>
            </a:endParaRPr>
          </a:p>
          <a:p>
            <a:pPr marL="457200" lvl="2" algn="just">
              <a:spcBef>
                <a:spcPct val="0"/>
              </a:spcBef>
            </a:pPr>
            <a:r>
              <a:rPr lang="en-US" sz="3600">
                <a:solidFill>
                  <a:srgbClr val="FFFFFF"/>
                </a:solidFill>
                <a:latin typeface="Kollektif"/>
                <a:ea typeface="Kollektif"/>
                <a:cs typeface="Kollektif"/>
              </a:rPr>
              <a:t> (e.g. turnaround and wait time)</a:t>
            </a:r>
            <a:endParaRPr lang="en-US" sz="3600">
              <a:solidFill>
                <a:srgbClr val="000000"/>
              </a:solidFill>
              <a:latin typeface="Kollektif"/>
              <a:ea typeface="Kollektif"/>
              <a:cs typeface="Kollektif"/>
            </a:endParaRPr>
          </a:p>
          <a:p>
            <a:pPr marL="457200" lvl="2" algn="just">
              <a:lnSpc>
                <a:spcPts val="2940"/>
              </a:lnSpc>
              <a:spcBef>
                <a:spcPct val="0"/>
              </a:spcBef>
            </a:pPr>
            <a:endParaRPr lang="en-US" sz="2100">
              <a:solidFill>
                <a:srgbClr val="000000"/>
              </a:solidFill>
              <a:latin typeface="Kollektif"/>
              <a:ea typeface="Kollektif"/>
              <a:cs typeface="Kollektif"/>
            </a:endParaRPr>
          </a:p>
          <a:p>
            <a:pPr marL="457200" lvl="2" algn="just">
              <a:lnSpc>
                <a:spcPts val="2940"/>
              </a:lnSpc>
              <a:spcBef>
                <a:spcPct val="0"/>
              </a:spcBef>
            </a:pPr>
            <a:endParaRPr lang="en-US" sz="3600" u="none" strike="noStrike">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a:solidFill>
                <a:srgbClr val="FFFFFF"/>
              </a:solidFill>
              <a:latin typeface="Kollektif"/>
              <a:ea typeface="Kollektif"/>
              <a:cs typeface="Kollektif"/>
              <a:sym typeface="Kollektif"/>
            </a:endParaRPr>
          </a:p>
        </p:txBody>
      </p:sp>
      <p:pic>
        <p:nvPicPr>
          <p:cNvPr id="6" name="Picture 5" descr="A computer screen with text&#10;&#10;AI-generated content may be incorrect.">
            <a:extLst>
              <a:ext uri="{FF2B5EF4-FFF2-40B4-BE49-F238E27FC236}">
                <a16:creationId xmlns:a16="http://schemas.microsoft.com/office/drawing/2014/main" id="{01907EE5-2FFF-C138-EEF4-880273D51C3B}"/>
              </a:ext>
            </a:extLst>
          </p:cNvPr>
          <p:cNvPicPr>
            <a:picLocks noChangeAspect="1"/>
          </p:cNvPicPr>
          <p:nvPr/>
        </p:nvPicPr>
        <p:blipFill>
          <a:blip r:embed="rId4"/>
          <a:stretch>
            <a:fillRect/>
          </a:stretch>
        </p:blipFill>
        <p:spPr>
          <a:xfrm>
            <a:off x="9137073" y="3335915"/>
            <a:ext cx="8898081" cy="4152034"/>
          </a:xfrm>
          <a:prstGeom prst="rect">
            <a:avLst/>
          </a:prstGeom>
        </p:spPr>
      </p:pic>
    </p:spTree>
    <p:extLst>
      <p:ext uri="{BB962C8B-B14F-4D97-AF65-F5344CB8AC3E}">
        <p14:creationId xmlns:p14="http://schemas.microsoft.com/office/powerpoint/2010/main" val="179264732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9FDB556E-11F3-8859-E538-EB2B3F9FE3E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B60407C-F751-51EC-B2E8-A916B09E0C0A}"/>
              </a:ext>
            </a:extLst>
          </p:cNvPr>
          <p:cNvSpPr/>
          <p:nvPr/>
        </p:nvSpPr>
        <p:spPr>
          <a:xfrm rot="-2058792">
            <a:off x="872943" y="-9002335"/>
            <a:ext cx="21340665" cy="19793467"/>
          </a:xfrm>
          <a:custGeom>
            <a:avLst/>
            <a:gdLst/>
            <a:ahLst/>
            <a:cxnLst/>
            <a:rect l="l" t="t" r="r" b="b"/>
            <a:pathLst>
              <a:path w="21340665" h="19793467">
                <a:moveTo>
                  <a:pt x="0" y="0"/>
                </a:moveTo>
                <a:lnTo>
                  <a:pt x="21340665" y="0"/>
                </a:lnTo>
                <a:lnTo>
                  <a:pt x="21340665" y="19793467"/>
                </a:lnTo>
                <a:lnTo>
                  <a:pt x="0" y="19793467"/>
                </a:lnTo>
                <a:lnTo>
                  <a:pt x="0" y="0"/>
                </a:lnTo>
                <a:close/>
              </a:path>
            </a:pathLst>
          </a:custGeom>
          <a:blipFill>
            <a:blip r:embed="rId3"/>
            <a:stretch>
              <a:fillRect/>
            </a:stretch>
          </a:blipFill>
          <a:ln cap="sq">
            <a:noFill/>
            <a:prstDash val="solid"/>
            <a:miter/>
          </a:ln>
        </p:spPr>
        <p:txBody>
          <a:bodyPr/>
          <a:lstStyle/>
          <a:p>
            <a:endParaRPr lang="en-US"/>
          </a:p>
        </p:txBody>
      </p:sp>
      <p:grpSp>
        <p:nvGrpSpPr>
          <p:cNvPr id="3" name="Group 3">
            <a:extLst>
              <a:ext uri="{FF2B5EF4-FFF2-40B4-BE49-F238E27FC236}">
                <a16:creationId xmlns:a16="http://schemas.microsoft.com/office/drawing/2014/main" id="{7CB82C9C-0645-B6A7-6AF8-0C7232CAF348}"/>
              </a:ext>
            </a:extLst>
          </p:cNvPr>
          <p:cNvGrpSpPr/>
          <p:nvPr/>
        </p:nvGrpSpPr>
        <p:grpSpPr>
          <a:xfrm>
            <a:off x="723090" y="894399"/>
            <a:ext cx="16841818" cy="8498201"/>
            <a:chOff x="0" y="-47625"/>
            <a:chExt cx="1378656" cy="1506795"/>
          </a:xfrm>
        </p:grpSpPr>
        <p:sp>
          <p:nvSpPr>
            <p:cNvPr id="4" name="Freeform 4">
              <a:extLst>
                <a:ext uri="{FF2B5EF4-FFF2-40B4-BE49-F238E27FC236}">
                  <a16:creationId xmlns:a16="http://schemas.microsoft.com/office/drawing/2014/main" id="{B009FBDB-9FFD-8AA9-0BC1-3E592454F7C0}"/>
                </a:ext>
              </a:extLst>
            </p:cNvPr>
            <p:cNvSpPr/>
            <p:nvPr/>
          </p:nvSpPr>
          <p:spPr>
            <a:xfrm>
              <a:off x="0" y="0"/>
              <a:ext cx="1378656" cy="1459170"/>
            </a:xfrm>
            <a:custGeom>
              <a:avLst/>
              <a:gdLst/>
              <a:ahLst/>
              <a:cxnLst/>
              <a:rect l="l" t="t" r="r" b="b"/>
              <a:pathLst>
                <a:path w="1378656" h="1459170">
                  <a:moveTo>
                    <a:pt x="50780" y="0"/>
                  </a:moveTo>
                  <a:lnTo>
                    <a:pt x="1327876" y="0"/>
                  </a:lnTo>
                  <a:cubicBezTo>
                    <a:pt x="1355921" y="0"/>
                    <a:pt x="1378656" y="22735"/>
                    <a:pt x="1378656" y="50780"/>
                  </a:cubicBezTo>
                  <a:lnTo>
                    <a:pt x="1378656" y="1408391"/>
                  </a:lnTo>
                  <a:cubicBezTo>
                    <a:pt x="1378656" y="1436436"/>
                    <a:pt x="1355921" y="1459170"/>
                    <a:pt x="1327876" y="1459170"/>
                  </a:cubicBezTo>
                  <a:lnTo>
                    <a:pt x="50780" y="1459170"/>
                  </a:lnTo>
                  <a:cubicBezTo>
                    <a:pt x="22735" y="1459170"/>
                    <a:pt x="0" y="1436436"/>
                    <a:pt x="0" y="1408391"/>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txBody>
            <a:bodyPr/>
            <a:lstStyle/>
            <a:p>
              <a:endParaRPr lang="en-US" dirty="0"/>
            </a:p>
          </p:txBody>
        </p:sp>
        <p:sp>
          <p:nvSpPr>
            <p:cNvPr id="5" name="TextBox 5">
              <a:extLst>
                <a:ext uri="{FF2B5EF4-FFF2-40B4-BE49-F238E27FC236}">
                  <a16:creationId xmlns:a16="http://schemas.microsoft.com/office/drawing/2014/main" id="{D82DFDF1-FAC3-C882-5DA1-25CAF4B36355}"/>
                </a:ext>
              </a:extLst>
            </p:cNvPr>
            <p:cNvSpPr txBox="1"/>
            <p:nvPr/>
          </p:nvSpPr>
          <p:spPr>
            <a:xfrm>
              <a:off x="0" y="-47625"/>
              <a:ext cx="1378656" cy="1506795"/>
            </a:xfrm>
            <a:prstGeom prst="rect">
              <a:avLst/>
            </a:prstGeom>
          </p:spPr>
          <p:txBody>
            <a:bodyPr lIns="50800" tIns="50800" rIns="50800" bIns="50800" rtlCol="0" anchor="ctr"/>
            <a:lstStyle/>
            <a:p>
              <a:pPr algn="ctr">
                <a:lnSpc>
                  <a:spcPts val="2940"/>
                </a:lnSpc>
              </a:pPr>
              <a:endParaRPr/>
            </a:p>
          </p:txBody>
        </p:sp>
      </p:grpSp>
      <p:sp>
        <p:nvSpPr>
          <p:cNvPr id="9" name="TextBox 9">
            <a:extLst>
              <a:ext uri="{FF2B5EF4-FFF2-40B4-BE49-F238E27FC236}">
                <a16:creationId xmlns:a16="http://schemas.microsoft.com/office/drawing/2014/main" id="{3EC36144-EFA1-E956-FE20-0A8EAE991F55}"/>
              </a:ext>
            </a:extLst>
          </p:cNvPr>
          <p:cNvSpPr txBox="1"/>
          <p:nvPr/>
        </p:nvSpPr>
        <p:spPr>
          <a:xfrm>
            <a:off x="5734113" y="1415121"/>
            <a:ext cx="6819771" cy="2031325"/>
          </a:xfrm>
          <a:prstGeom prst="rect">
            <a:avLst/>
          </a:prstGeom>
        </p:spPr>
        <p:txBody>
          <a:bodyPr lIns="0" tIns="0" rIns="0" bIns="0" rtlCol="0" anchor="t">
            <a:spAutoFit/>
          </a:bodyPr>
          <a:lstStyle/>
          <a:p>
            <a:pPr algn="ctr"/>
            <a:r>
              <a:rPr lang="en-US" sz="7200" dirty="0">
                <a:solidFill>
                  <a:srgbClr val="FFFFFF"/>
                </a:solidFill>
                <a:latin typeface="Kollektif"/>
                <a:ea typeface="Kollektif"/>
                <a:cs typeface="Kollektif"/>
                <a:sym typeface="Kollektif"/>
              </a:rPr>
              <a:t>Pros vs. Cons </a:t>
            </a:r>
            <a:endParaRPr lang="en-US" sz="7200" dirty="0">
              <a:solidFill>
                <a:srgbClr val="000000"/>
              </a:solidFill>
              <a:latin typeface="Kollektif"/>
              <a:ea typeface="Kollektif"/>
              <a:cs typeface="Kollektif"/>
              <a:sym typeface="Kollektif"/>
            </a:endParaRPr>
          </a:p>
          <a:p>
            <a:pPr marL="0" lvl="0" indent="0" algn="l">
              <a:lnSpc>
                <a:spcPts val="7200"/>
              </a:lnSpc>
              <a:spcBef>
                <a:spcPct val="0"/>
              </a:spcBef>
            </a:pPr>
            <a:endParaRPr lang="en-US" sz="7200" u="none" strike="noStrike" dirty="0">
              <a:solidFill>
                <a:srgbClr val="FFFFFF"/>
              </a:solidFill>
              <a:latin typeface="Kollektif"/>
              <a:ea typeface="Kollektif"/>
              <a:cs typeface="Kollektif"/>
            </a:endParaRPr>
          </a:p>
        </p:txBody>
      </p:sp>
      <p:sp>
        <p:nvSpPr>
          <p:cNvPr id="7" name="TextBox 10">
            <a:extLst>
              <a:ext uri="{FF2B5EF4-FFF2-40B4-BE49-F238E27FC236}">
                <a16:creationId xmlns:a16="http://schemas.microsoft.com/office/drawing/2014/main" id="{F556640B-F22F-F45C-77FC-05CFF910D5FE}"/>
              </a:ext>
            </a:extLst>
          </p:cNvPr>
          <p:cNvSpPr txBox="1"/>
          <p:nvPr/>
        </p:nvSpPr>
        <p:spPr>
          <a:xfrm>
            <a:off x="1635564" y="3064366"/>
            <a:ext cx="6819771" cy="6996274"/>
          </a:xfrm>
          <a:prstGeom prst="rect">
            <a:avLst/>
          </a:prstGeom>
        </p:spPr>
        <p:txBody>
          <a:bodyPr lIns="0" tIns="0" rIns="0" bIns="0" rtlCol="0" anchor="t">
            <a:spAutoFit/>
          </a:bodyPr>
          <a:lstStyle/>
          <a:p>
            <a:pPr marL="1028700" lvl="2"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FIFO</a:t>
            </a:r>
          </a:p>
          <a:p>
            <a:pPr marL="1485900" lvl="3"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Pros</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Easy to understand</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Simple to implement</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No starvation</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No context switching time</a:t>
            </a:r>
          </a:p>
          <a:p>
            <a:pPr marL="1485900" lvl="3"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Cons</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Can have long wait time for big job first</a:t>
            </a:r>
            <a:endParaRPr lang="en-US" sz="3600" dirty="0">
              <a:solidFill>
                <a:srgbClr val="000000"/>
              </a:solidFill>
              <a:latin typeface="Kollektif"/>
              <a:ea typeface="Kollektif"/>
              <a:cs typeface="Kollektif"/>
            </a:endParaRPr>
          </a:p>
          <a:p>
            <a:pPr marL="457200" lvl="2" algn="just">
              <a:lnSpc>
                <a:spcPts val="2940"/>
              </a:lnSpc>
              <a:spcBef>
                <a:spcPct val="0"/>
              </a:spcBef>
            </a:pPr>
            <a:endParaRPr lang="en-US" sz="2100" dirty="0">
              <a:solidFill>
                <a:srgbClr val="000000"/>
              </a:solidFill>
              <a:latin typeface="Kollektif"/>
              <a:ea typeface="Kollektif"/>
              <a:cs typeface="Kollektif"/>
            </a:endParaRPr>
          </a:p>
          <a:p>
            <a:pPr marL="457200" lvl="2" algn="just">
              <a:lnSpc>
                <a:spcPts val="2940"/>
              </a:lnSpc>
              <a:spcBef>
                <a:spcPct val="0"/>
              </a:spcBef>
            </a:pPr>
            <a:endParaRPr lang="en-US" sz="3600" u="none" strike="noStrike" dirty="0">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dirty="0">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dirty="0">
              <a:solidFill>
                <a:srgbClr val="FFFFFF"/>
              </a:solidFill>
              <a:latin typeface="Kollektif"/>
              <a:ea typeface="Kollektif"/>
              <a:cs typeface="Kollektif"/>
              <a:sym typeface="Kollektif"/>
            </a:endParaRPr>
          </a:p>
        </p:txBody>
      </p:sp>
      <p:sp>
        <p:nvSpPr>
          <p:cNvPr id="8" name="TextBox 10">
            <a:extLst>
              <a:ext uri="{FF2B5EF4-FFF2-40B4-BE49-F238E27FC236}">
                <a16:creationId xmlns:a16="http://schemas.microsoft.com/office/drawing/2014/main" id="{B7B47A47-4541-76A4-9815-52F02DA2BB4C}"/>
              </a:ext>
            </a:extLst>
          </p:cNvPr>
          <p:cNvSpPr txBox="1"/>
          <p:nvPr/>
        </p:nvSpPr>
        <p:spPr>
          <a:xfrm>
            <a:off x="9367809" y="3064366"/>
            <a:ext cx="6819771" cy="6252481"/>
          </a:xfrm>
          <a:prstGeom prst="rect">
            <a:avLst/>
          </a:prstGeom>
        </p:spPr>
        <p:txBody>
          <a:bodyPr wrap="square" lIns="0" tIns="0" rIns="0" bIns="0" rtlCol="0" anchor="t">
            <a:spAutoFit/>
          </a:bodyPr>
          <a:lstStyle/>
          <a:p>
            <a:pPr marL="1028700" lvl="2"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SJF</a:t>
            </a:r>
          </a:p>
          <a:p>
            <a:pPr marL="1485900" lvl="3"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Pros</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Low average turn around time</a:t>
            </a:r>
          </a:p>
          <a:p>
            <a:pPr marL="1485900" lvl="3"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Cons</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Big jobs take a very long time to turn around</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Big jobs can be starved </a:t>
            </a:r>
          </a:p>
          <a:p>
            <a:pPr marL="1943100" lvl="4" indent="-571500" algn="just">
              <a:spcBef>
                <a:spcPct val="0"/>
              </a:spcBef>
              <a:buFont typeface="Arial" panose="020B0604020202020204" pitchFamily="34" charset="0"/>
              <a:buChar char="•"/>
            </a:pPr>
            <a:r>
              <a:rPr lang="en-US" sz="3600" dirty="0">
                <a:solidFill>
                  <a:srgbClr val="FFFFFF"/>
                </a:solidFill>
                <a:latin typeface="Kollektif"/>
                <a:ea typeface="Kollektif"/>
                <a:cs typeface="Kollektif"/>
              </a:rPr>
              <a:t>Low predictability</a:t>
            </a:r>
          </a:p>
          <a:p>
            <a:pPr marL="1485900" lvl="3" indent="-571500" algn="just">
              <a:spcBef>
                <a:spcPct val="0"/>
              </a:spcBef>
              <a:buFont typeface="Arial" panose="020B0604020202020204" pitchFamily="34" charset="0"/>
              <a:buChar char="•"/>
            </a:pPr>
            <a:endParaRPr lang="en-US" sz="3600" u="none" strike="noStrike" dirty="0">
              <a:solidFill>
                <a:srgbClr val="FFFFFF"/>
              </a:solidFill>
              <a:latin typeface="Kollektif"/>
              <a:ea typeface="Kollektif"/>
              <a:cs typeface="Kollektif"/>
            </a:endParaRPr>
          </a:p>
          <a:p>
            <a:pPr marL="800100" lvl="2" indent="-342900" algn="just">
              <a:lnSpc>
                <a:spcPts val="2940"/>
              </a:lnSpc>
              <a:spcBef>
                <a:spcPct val="0"/>
              </a:spcBef>
              <a:buFont typeface="Arial" panose="020B0604020202020204" pitchFamily="34" charset="0"/>
              <a:buChar char="•"/>
            </a:pPr>
            <a:endParaRPr lang="en-US" sz="2100" u="none" strike="noStrike" dirty="0">
              <a:solidFill>
                <a:srgbClr val="FFFFFF"/>
              </a:solidFill>
              <a:latin typeface="Kollektif"/>
              <a:ea typeface="Kollektif"/>
              <a:cs typeface="Kollektif"/>
              <a:sym typeface="Kollektif"/>
            </a:endParaRPr>
          </a:p>
          <a:p>
            <a:pPr marL="800100" lvl="2" indent="-342900" algn="just">
              <a:lnSpc>
                <a:spcPts val="2940"/>
              </a:lnSpc>
              <a:spcBef>
                <a:spcPct val="0"/>
              </a:spcBef>
              <a:buFont typeface="Arial" panose="020B0604020202020204" pitchFamily="34" charset="0"/>
              <a:buChar char="•"/>
            </a:pPr>
            <a:endParaRPr lang="en-US" sz="2100" u="none" strike="noStrike" dirty="0">
              <a:solidFill>
                <a:srgbClr val="FFFFFF"/>
              </a:solidFill>
              <a:latin typeface="Kollektif"/>
              <a:ea typeface="Kollektif"/>
              <a:cs typeface="Kollektif"/>
              <a:sym typeface="Kollektif"/>
            </a:endParaRPr>
          </a:p>
        </p:txBody>
      </p:sp>
    </p:spTree>
    <p:extLst>
      <p:ext uri="{BB962C8B-B14F-4D97-AF65-F5344CB8AC3E}">
        <p14:creationId xmlns:p14="http://schemas.microsoft.com/office/powerpoint/2010/main" val="486796555"/>
      </p:ext>
    </p:extLst>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1870</Words>
  <Application>Microsoft Macintosh PowerPoint</Application>
  <PresentationFormat>Custom</PresentationFormat>
  <Paragraphs>206</Paragraphs>
  <Slides>21</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Kollektif Bold Italics</vt:lpstr>
      <vt:lpstr>Aptos</vt:lpstr>
      <vt:lpstr>Arial</vt:lpstr>
      <vt:lpstr>Kollektif Bold</vt:lpstr>
      <vt:lpstr>Kollektif</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Gradient Minimalist Business Slides</dc:title>
  <cp:lastModifiedBy>Jeyaprakash, Priya</cp:lastModifiedBy>
  <cp:revision>2</cp:revision>
  <dcterms:created xsi:type="dcterms:W3CDTF">2006-08-16T00:00:00Z</dcterms:created>
  <dcterms:modified xsi:type="dcterms:W3CDTF">2025-11-15T03:32:30Z</dcterms:modified>
  <dc:identifier>DAG4okIjd1Q</dc:identifier>
</cp:coreProperties>
</file>

<file path=docProps/thumbnail.jpeg>
</file>